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0"/>
  </p:notesMasterIdLst>
  <p:sldIdLst>
    <p:sldId id="256" r:id="rId3"/>
    <p:sldId id="316" r:id="rId4"/>
    <p:sldId id="310" r:id="rId5"/>
    <p:sldId id="307" r:id="rId6"/>
    <p:sldId id="309" r:id="rId7"/>
    <p:sldId id="318" r:id="rId8"/>
    <p:sldId id="306" r:id="rId9"/>
    <p:sldId id="320" r:id="rId10"/>
    <p:sldId id="322" r:id="rId11"/>
    <p:sldId id="321" r:id="rId12"/>
    <p:sldId id="315" r:id="rId13"/>
    <p:sldId id="319" r:id="rId14"/>
    <p:sldId id="305" r:id="rId15"/>
    <p:sldId id="302" r:id="rId16"/>
    <p:sldId id="300" r:id="rId17"/>
    <p:sldId id="303" r:id="rId18"/>
    <p:sldId id="328" r:id="rId19"/>
    <p:sldId id="329" r:id="rId20"/>
    <p:sldId id="330" r:id="rId21"/>
    <p:sldId id="331" r:id="rId22"/>
    <p:sldId id="327" r:id="rId23"/>
    <p:sldId id="289" r:id="rId24"/>
    <p:sldId id="324" r:id="rId25"/>
    <p:sldId id="325" r:id="rId26"/>
    <p:sldId id="299" r:id="rId27"/>
    <p:sldId id="284" r:id="rId28"/>
    <p:sldId id="276"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VYXPNn9xOcUdhOqICVubJUx2B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ECA"/>
    <a:srgbClr val="F1605D"/>
    <a:srgbClr val="66FFCC"/>
    <a:srgbClr val="66FF99"/>
    <a:srgbClr val="FFE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12" autoAdjust="0"/>
  </p:normalViewPr>
  <p:slideViewPr>
    <p:cSldViewPr snapToGrid="0">
      <p:cViewPr varScale="1">
        <p:scale>
          <a:sx n="57" d="100"/>
          <a:sy n="57" d="100"/>
        </p:scale>
        <p:origin x="9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Tree>
    <p:extLst>
      <p:ext uri="{BB962C8B-B14F-4D97-AF65-F5344CB8AC3E}">
        <p14:creationId xmlns:p14="http://schemas.microsoft.com/office/powerpoint/2010/main" val="963757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en-US" b="0" i="0" dirty="0">
                <a:effectLst/>
                <a:latin typeface="HelveticaNeueLT"/>
              </a:rPr>
              <a:t>Air bubbles introduced through flow cell priming and library loading can damage or kill the pores. After the Flow Cell Check it is essential to remove any air bubbles near the priming port before priming the flow cell. </a:t>
            </a:r>
          </a:p>
          <a:p>
            <a:endParaRPr lang="en-US" b="0" i="0" dirty="0">
              <a:effectLst/>
              <a:latin typeface="HelveticaNeueLT"/>
            </a:endParaRPr>
          </a:p>
          <a:p>
            <a:r>
              <a:rPr lang="en-US" dirty="0"/>
              <a:t>Contaminants are present in the sample. </a:t>
            </a:r>
            <a:r>
              <a:rPr lang="en-US" b="0" i="0" dirty="0">
                <a:effectLst/>
                <a:latin typeface="HelveticaNeueLT"/>
              </a:rPr>
              <a:t>The pore count during the Flow Cell Check is performed using the QC DNA molecules present in the flow cell storage buffer. At the start of sequencing, the library itself is used to estimate the number of active pores. Because of this, variability of about 10% in the number of pores is expected. A significantly lower pore count reported at the start of sequencing can be due to contaminants in the library that have damaged the membranes or blocked the pores. Alternative extraction or purification methods may be needed to improve the purity of the input material. </a:t>
            </a:r>
            <a:endParaRPr lang="ru-RU" dirty="0"/>
          </a:p>
        </p:txBody>
      </p:sp>
      <p:sp>
        <p:nvSpPr>
          <p:cNvPr id="4" name="Номер слайда 3"/>
          <p:cNvSpPr>
            <a:spLocks noGrp="1"/>
          </p:cNvSpPr>
          <p:nvPr>
            <p:ph type="sldNum" sz="quarter" idx="5"/>
          </p:nvPr>
        </p:nvSpPr>
        <p:spPr/>
        <p:txBody>
          <a:bodyPr/>
          <a:lstStyle/>
          <a:p>
            <a:fld id="{FB73D8BE-88EA-473F-A648-7738D190046B}" type="slidenum">
              <a:rPr lang="ru-RU" smtClean="0"/>
              <a:t>14</a:t>
            </a:fld>
            <a:endParaRPr lang="ru-RU"/>
          </a:p>
        </p:txBody>
      </p:sp>
    </p:spTree>
    <p:extLst>
      <p:ext uri="{BB962C8B-B14F-4D97-AF65-F5344CB8AC3E}">
        <p14:creationId xmlns:p14="http://schemas.microsoft.com/office/powerpoint/2010/main" val="343745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HelveticaNeueLT"/>
              </a:rPr>
              <a:t>Lambda control library can be prepared to test the integrity of the third-party reagents.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HelveticaNeue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sure FLT was added to FB before priming.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5"/>
          </p:nvPr>
        </p:nvSpPr>
        <p:spPr/>
        <p:txBody>
          <a:bodyPr/>
          <a:lstStyle/>
          <a:p>
            <a:fld id="{FB73D8BE-88EA-473F-A648-7738D190046B}" type="slidenum">
              <a:rPr lang="ru-RU" smtClean="0"/>
              <a:t>15</a:t>
            </a:fld>
            <a:endParaRPr lang="ru-RU"/>
          </a:p>
        </p:txBody>
      </p:sp>
    </p:spTree>
    <p:extLst>
      <p:ext uri="{BB962C8B-B14F-4D97-AF65-F5344CB8AC3E}">
        <p14:creationId xmlns:p14="http://schemas.microsoft.com/office/powerpoint/2010/main" val="180730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ru-RU" dirty="0"/>
          </a:p>
        </p:txBody>
      </p:sp>
      <p:sp>
        <p:nvSpPr>
          <p:cNvPr id="4" name="Номер слайда 3"/>
          <p:cNvSpPr>
            <a:spLocks noGrp="1"/>
          </p:cNvSpPr>
          <p:nvPr>
            <p:ph type="sldNum" sz="quarter" idx="5"/>
          </p:nvPr>
        </p:nvSpPr>
        <p:spPr/>
        <p:txBody>
          <a:bodyPr/>
          <a:lstStyle/>
          <a:p>
            <a:fld id="{FB73D8BE-88EA-473F-A648-7738D190046B}" type="slidenum">
              <a:rPr lang="ru-RU" smtClean="0"/>
              <a:t>16</a:t>
            </a:fld>
            <a:endParaRPr lang="ru-RU"/>
          </a:p>
        </p:txBody>
      </p:sp>
    </p:spTree>
    <p:extLst>
      <p:ext uri="{BB962C8B-B14F-4D97-AF65-F5344CB8AC3E}">
        <p14:creationId xmlns:p14="http://schemas.microsoft.com/office/powerpoint/2010/main" val="332078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B73D8BE-88EA-473F-A648-7738D190046B}" type="slidenum">
              <a:rPr lang="ru-RU" smtClean="0"/>
              <a:t>25</a:t>
            </a:fld>
            <a:endParaRPr lang="ru-RU"/>
          </a:p>
        </p:txBody>
      </p:sp>
    </p:spTree>
    <p:extLst>
      <p:ext uri="{BB962C8B-B14F-4D97-AF65-F5344CB8AC3E}">
        <p14:creationId xmlns:p14="http://schemas.microsoft.com/office/powerpoint/2010/main" val="322285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42C06A-86C5-C4BF-C07F-034C086DE0A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F40D991-EB3A-6536-61F1-E7FCF7E6829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803DF53-BF57-A08A-9E65-BFD2F33A08E6}"/>
              </a:ext>
            </a:extLst>
          </p:cNvPr>
          <p:cNvSpPr>
            <a:spLocks noGrp="1"/>
          </p:cNvSpPr>
          <p:nvPr>
            <p:ph type="dt" sz="half" idx="10"/>
          </p:nvPr>
        </p:nvSpPr>
        <p:spPr/>
        <p:txBody>
          <a:bodyPr/>
          <a:lstStyle/>
          <a:p>
            <a:fld id="{747078A4-6A97-438D-8E9F-8E1454B152C8}" type="datetimeFigureOut">
              <a:rPr lang="ru-RU" smtClean="0"/>
              <a:t>21.11.2022</a:t>
            </a:fld>
            <a:endParaRPr lang="ru-RU"/>
          </a:p>
        </p:txBody>
      </p:sp>
      <p:sp>
        <p:nvSpPr>
          <p:cNvPr id="5" name="Нижний колонтитул 4">
            <a:extLst>
              <a:ext uri="{FF2B5EF4-FFF2-40B4-BE49-F238E27FC236}">
                <a16:creationId xmlns:a16="http://schemas.microsoft.com/office/drawing/2014/main" id="{4E8A017E-C8DE-8D70-3374-1EBC4FE4A23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7997698-7303-C23C-09F0-271650D56ACF}"/>
              </a:ext>
            </a:extLst>
          </p:cNvPr>
          <p:cNvSpPr>
            <a:spLocks noGrp="1"/>
          </p:cNvSpPr>
          <p:nvPr>
            <p:ph type="sldNum" sz="quarter" idx="12"/>
          </p:nvPr>
        </p:nvSpPr>
        <p:spPr/>
        <p:txBody>
          <a:bodyPr/>
          <a:lstStyle/>
          <a:p>
            <a:fld id="{634AE726-9068-4116-904F-A0B71814C8F2}" type="slidenum">
              <a:rPr lang="ru-RU" smtClean="0"/>
              <a:t>‹#›</a:t>
            </a:fld>
            <a:endParaRPr lang="ru-RU"/>
          </a:p>
        </p:txBody>
      </p:sp>
    </p:spTree>
    <p:extLst>
      <p:ext uri="{BB962C8B-B14F-4D97-AF65-F5344CB8AC3E}">
        <p14:creationId xmlns:p14="http://schemas.microsoft.com/office/powerpoint/2010/main" val="1077253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1013681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1742924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924803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631113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904567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526719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3518104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1492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8019660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27205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71618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3"/>
          <p:cNvSpPr>
            <a:spLocks noGrp="1"/>
          </p:cNvSpPr>
          <p:nvPr>
            <p:ph type="pic" idx="2"/>
          </p:nvPr>
        </p:nvSpPr>
        <p:spPr>
          <a:xfrm>
            <a:off x="5183188" y="987425"/>
            <a:ext cx="6172200" cy="4873625"/>
          </a:xfrm>
          <a:prstGeom prst="rect">
            <a:avLst/>
          </a:prstGeom>
          <a:noFill/>
          <a:ln>
            <a:noFill/>
          </a:ln>
        </p:spPr>
      </p:sp>
      <p:sp>
        <p:nvSpPr>
          <p:cNvPr id="64" name="Google Shape;64;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43702692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44.png"/><Relationship Id="rId9"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61.pn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6" Type="http://schemas.microsoft.com/office/2007/relationships/hdphoto" Target="../media/hdphoto5.wdp"/><Relationship Id="rId5" Type="http://schemas.openxmlformats.org/officeDocument/2006/relationships/image" Target="../media/image65.png"/><Relationship Id="rId4" Type="http://schemas.openxmlformats.org/officeDocument/2006/relationships/image" Target="../media/image64.sv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3.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l="35333" t="34286" r="26951" b="38624"/>
          <a:stretch/>
        </p:blipFill>
        <p:spPr>
          <a:xfrm>
            <a:off x="5181600" y="385953"/>
            <a:ext cx="1828800" cy="1857830"/>
          </a:xfrm>
          <a:prstGeom prst="rect">
            <a:avLst/>
          </a:prstGeom>
          <a:noFill/>
          <a:ln>
            <a:noFill/>
          </a:ln>
        </p:spPr>
      </p:pic>
      <p:sp>
        <p:nvSpPr>
          <p:cNvPr id="86" name="Google Shape;86;p1"/>
          <p:cNvSpPr txBox="1"/>
          <p:nvPr/>
        </p:nvSpPr>
        <p:spPr>
          <a:xfrm>
            <a:off x="1744411" y="6240123"/>
            <a:ext cx="8703177" cy="84885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6EECA"/>
              </a:buClr>
              <a:buSzPts val="1400"/>
              <a:buFont typeface="Arial"/>
              <a:buNone/>
            </a:pPr>
            <a:r>
              <a:rPr lang="en-AU" dirty="0">
                <a:solidFill>
                  <a:srgbClr val="F6EECA"/>
                </a:solidFill>
                <a:latin typeface="Calibri"/>
                <a:cs typeface="Calibri"/>
                <a:sym typeface="Calibri"/>
              </a:rPr>
              <a:t>ARTIC TRAIN 12AUG22</a:t>
            </a:r>
          </a:p>
          <a:p>
            <a:pPr marL="0" marR="0" lvl="0" indent="0" algn="ctr" rtl="0">
              <a:lnSpc>
                <a:spcPct val="90000"/>
              </a:lnSpc>
              <a:spcBef>
                <a:spcPts val="0"/>
              </a:spcBef>
              <a:spcAft>
                <a:spcPts val="0"/>
              </a:spcAft>
              <a:buClr>
                <a:srgbClr val="F6EECA"/>
              </a:buClr>
              <a:buSzPts val="1400"/>
              <a:buFont typeface="Arial"/>
              <a:buNone/>
            </a:pPr>
            <a:r>
              <a:rPr lang="en-AU" dirty="0">
                <a:solidFill>
                  <a:srgbClr val="F6EECA"/>
                </a:solidFill>
                <a:latin typeface="Calibri"/>
                <a:cs typeface="Calibri"/>
                <a:sym typeface="Calibri"/>
              </a:rPr>
              <a:t>Anna Kovalenko </a:t>
            </a:r>
            <a:endParaRPr dirty="0"/>
          </a:p>
        </p:txBody>
      </p:sp>
      <p:sp>
        <p:nvSpPr>
          <p:cNvPr id="12" name="Заголовок 1">
            <a:extLst>
              <a:ext uri="{FF2B5EF4-FFF2-40B4-BE49-F238E27FC236}">
                <a16:creationId xmlns:a16="http://schemas.microsoft.com/office/drawing/2014/main" id="{58A2F930-6E7C-0022-4EB2-10AA84A92CD7}"/>
              </a:ext>
            </a:extLst>
          </p:cNvPr>
          <p:cNvSpPr>
            <a:spLocks noGrp="1"/>
          </p:cNvSpPr>
          <p:nvPr>
            <p:ph type="ctrTitle"/>
          </p:nvPr>
        </p:nvSpPr>
        <p:spPr>
          <a:xfrm>
            <a:off x="763554" y="1629257"/>
            <a:ext cx="10664890" cy="2387600"/>
          </a:xfrm>
        </p:spPr>
        <p:txBody>
          <a:bodyPr>
            <a:normAutofit/>
          </a:bodyPr>
          <a:lstStyle/>
          <a:p>
            <a:r>
              <a:rPr lang="en-US" sz="4400" dirty="0">
                <a:solidFill>
                  <a:srgbClr val="F6EECA"/>
                </a:solidFill>
              </a:rPr>
              <a:t>Facing Troubles during Library Preparation and Sequencing Run</a:t>
            </a:r>
            <a:endParaRPr lang="ru-RU" sz="4400" dirty="0">
              <a:solidFill>
                <a:srgbClr val="F6EECA"/>
              </a:solidFill>
            </a:endParaRPr>
          </a:p>
        </p:txBody>
      </p:sp>
      <p:sp>
        <p:nvSpPr>
          <p:cNvPr id="5" name="TextBox 8">
            <a:extLst>
              <a:ext uri="{FF2B5EF4-FFF2-40B4-BE49-F238E27FC236}">
                <a16:creationId xmlns:a16="http://schemas.microsoft.com/office/drawing/2014/main" id="{FBF61706-AF97-4189-A74F-CBD5506E7A74}"/>
              </a:ext>
            </a:extLst>
          </p:cNvPr>
          <p:cNvSpPr txBox="1"/>
          <p:nvPr/>
        </p:nvSpPr>
        <p:spPr>
          <a:xfrm>
            <a:off x="3047999" y="3934998"/>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800" dirty="0">
                <a:solidFill>
                  <a:srgbClr val="F6EECA"/>
                </a:solidFill>
              </a:rPr>
              <a:t>ARTIC Network Train the Trainer - August 2022</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49EC1559-CDC4-B3CF-26CD-0B6FA4B7562C}"/>
              </a:ext>
            </a:extLst>
          </p:cNvPr>
          <p:cNvPicPr>
            <a:picLocks noChangeAspect="1"/>
          </p:cNvPicPr>
          <p:nvPr/>
        </p:nvPicPr>
        <p:blipFill>
          <a:blip r:embed="rId2"/>
          <a:stretch>
            <a:fillRect/>
          </a:stretch>
        </p:blipFill>
        <p:spPr>
          <a:xfrm>
            <a:off x="815750" y="4768405"/>
            <a:ext cx="11000053" cy="1760777"/>
          </a:xfrm>
          <a:prstGeom prst="rect">
            <a:avLst/>
          </a:prstGeom>
        </p:spPr>
      </p:pic>
      <p:sp>
        <p:nvSpPr>
          <p:cNvPr id="3" name="Заголовок 1">
            <a:extLst>
              <a:ext uri="{FF2B5EF4-FFF2-40B4-BE49-F238E27FC236}">
                <a16:creationId xmlns:a16="http://schemas.microsoft.com/office/drawing/2014/main" id="{27B0D923-4F90-9D48-37D7-EE0B7B9E04D6}"/>
              </a:ext>
            </a:extLst>
          </p:cNvPr>
          <p:cNvSpPr>
            <a:spLocks noGrp="1"/>
          </p:cNvSpPr>
          <p:nvPr>
            <p:ph type="title"/>
          </p:nvPr>
        </p:nvSpPr>
        <p:spPr>
          <a:xfrm>
            <a:off x="595972" y="49709"/>
            <a:ext cx="11449791" cy="815617"/>
          </a:xfrm>
        </p:spPr>
        <p:txBody>
          <a:bodyPr>
            <a:normAutofit/>
          </a:bodyPr>
          <a:lstStyle/>
          <a:p>
            <a:r>
              <a:rPr lang="en-US" sz="2400" u="sng" dirty="0">
                <a:solidFill>
                  <a:srgbClr val="F6EECA"/>
                </a:solidFill>
              </a:rPr>
              <a:t>Exercise: Do you proceed to assembly this run (batch)? Why?</a:t>
            </a:r>
            <a:endParaRPr lang="ru-RU" sz="2400" b="1" dirty="0">
              <a:solidFill>
                <a:srgbClr val="F6EECA"/>
              </a:solidFill>
            </a:endParaRPr>
          </a:p>
        </p:txBody>
      </p:sp>
      <p:sp>
        <p:nvSpPr>
          <p:cNvPr id="8" name="TextBox 7">
            <a:extLst>
              <a:ext uri="{FF2B5EF4-FFF2-40B4-BE49-F238E27FC236}">
                <a16:creationId xmlns:a16="http://schemas.microsoft.com/office/drawing/2014/main" id="{C6806BF2-34DE-4A0C-726A-9DE9F9FE9D61}"/>
              </a:ext>
            </a:extLst>
          </p:cNvPr>
          <p:cNvSpPr txBox="1"/>
          <p:nvPr/>
        </p:nvSpPr>
        <p:spPr>
          <a:xfrm>
            <a:off x="595971" y="1732646"/>
            <a:ext cx="11076625" cy="338554"/>
          </a:xfrm>
          <a:prstGeom prst="rect">
            <a:avLst/>
          </a:prstGeom>
          <a:noFill/>
        </p:spPr>
        <p:txBody>
          <a:bodyPr wrap="square">
            <a:spAutoFit/>
          </a:bodyPr>
          <a:lstStyle/>
          <a:p>
            <a:r>
              <a:rPr lang="en-US" sz="1600" u="sng" dirty="0">
                <a:solidFill>
                  <a:srgbClr val="F6EECA"/>
                </a:solidFill>
              </a:rPr>
              <a:t>Monitor contamination in RAMPART</a:t>
            </a:r>
            <a:r>
              <a:rPr lang="en-US" sz="1600" dirty="0">
                <a:solidFill>
                  <a:srgbClr val="F6EECA"/>
                </a:solidFill>
              </a:rPr>
              <a:t>: Both Negatives from the same seq run (batch) </a:t>
            </a:r>
          </a:p>
        </p:txBody>
      </p:sp>
      <p:sp>
        <p:nvSpPr>
          <p:cNvPr id="18" name="TextBox 17">
            <a:extLst>
              <a:ext uri="{FF2B5EF4-FFF2-40B4-BE49-F238E27FC236}">
                <a16:creationId xmlns:a16="http://schemas.microsoft.com/office/drawing/2014/main" id="{A5726028-7D07-FD1C-89CD-0778AF41B97D}"/>
              </a:ext>
            </a:extLst>
          </p:cNvPr>
          <p:cNvSpPr txBox="1"/>
          <p:nvPr/>
        </p:nvSpPr>
        <p:spPr>
          <a:xfrm>
            <a:off x="595971" y="719913"/>
            <a:ext cx="10516787" cy="830997"/>
          </a:xfrm>
          <a:prstGeom prst="rect">
            <a:avLst/>
          </a:prstGeom>
          <a:noFill/>
        </p:spPr>
        <p:txBody>
          <a:bodyPr wrap="square">
            <a:spAutoFit/>
          </a:bodyPr>
          <a:lstStyle/>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pic>
        <p:nvPicPr>
          <p:cNvPr id="4" name="Рисунок 3">
            <a:extLst>
              <a:ext uri="{FF2B5EF4-FFF2-40B4-BE49-F238E27FC236}">
                <a16:creationId xmlns:a16="http://schemas.microsoft.com/office/drawing/2014/main" id="{97E8C2DB-C6A4-D7CF-B70B-1C869EAFB428}"/>
              </a:ext>
            </a:extLst>
          </p:cNvPr>
          <p:cNvPicPr>
            <a:picLocks noChangeAspect="1"/>
          </p:cNvPicPr>
          <p:nvPr/>
        </p:nvPicPr>
        <p:blipFill>
          <a:blip r:embed="rId3"/>
          <a:stretch>
            <a:fillRect/>
          </a:stretch>
        </p:blipFill>
        <p:spPr>
          <a:xfrm>
            <a:off x="815750" y="2221114"/>
            <a:ext cx="11000053" cy="2312662"/>
          </a:xfrm>
          <a:prstGeom prst="rect">
            <a:avLst/>
          </a:prstGeom>
        </p:spPr>
      </p:pic>
      <p:sp>
        <p:nvSpPr>
          <p:cNvPr id="17" name="TextBox 16">
            <a:extLst>
              <a:ext uri="{FF2B5EF4-FFF2-40B4-BE49-F238E27FC236}">
                <a16:creationId xmlns:a16="http://schemas.microsoft.com/office/drawing/2014/main" id="{93BDAD3E-6AD2-B810-3086-6D49DAB9E4C9}"/>
              </a:ext>
            </a:extLst>
          </p:cNvPr>
          <p:cNvSpPr txBox="1"/>
          <p:nvPr/>
        </p:nvSpPr>
        <p:spPr>
          <a:xfrm>
            <a:off x="2041070" y="2759073"/>
            <a:ext cx="6116216" cy="338554"/>
          </a:xfrm>
          <a:prstGeom prst="rect">
            <a:avLst/>
          </a:prstGeom>
          <a:noFill/>
        </p:spPr>
        <p:txBody>
          <a:bodyPr wrap="square">
            <a:spAutoFit/>
          </a:bodyPr>
          <a:lstStyle/>
          <a:p>
            <a:r>
              <a:rPr lang="en-US" sz="1600" dirty="0">
                <a:solidFill>
                  <a:schemeClr val="tx1"/>
                </a:solidFill>
              </a:rPr>
              <a:t>8 reads mapped</a:t>
            </a:r>
            <a:endParaRPr lang="ru-RU" sz="1600" dirty="0">
              <a:solidFill>
                <a:schemeClr val="tx1"/>
              </a:solidFill>
            </a:endParaRPr>
          </a:p>
        </p:txBody>
      </p:sp>
      <p:sp>
        <p:nvSpPr>
          <p:cNvPr id="19" name="TextBox 18">
            <a:extLst>
              <a:ext uri="{FF2B5EF4-FFF2-40B4-BE49-F238E27FC236}">
                <a16:creationId xmlns:a16="http://schemas.microsoft.com/office/drawing/2014/main" id="{DEE2CB1E-E7DF-D3EF-DC9D-CB4D39EBF2CC}"/>
              </a:ext>
            </a:extLst>
          </p:cNvPr>
          <p:cNvSpPr txBox="1"/>
          <p:nvPr/>
        </p:nvSpPr>
        <p:spPr>
          <a:xfrm>
            <a:off x="2041070" y="4992200"/>
            <a:ext cx="6116216" cy="338554"/>
          </a:xfrm>
          <a:prstGeom prst="rect">
            <a:avLst/>
          </a:prstGeom>
          <a:noFill/>
        </p:spPr>
        <p:txBody>
          <a:bodyPr wrap="square">
            <a:spAutoFit/>
          </a:bodyPr>
          <a:lstStyle/>
          <a:p>
            <a:r>
              <a:rPr lang="en-US" sz="1600" dirty="0">
                <a:solidFill>
                  <a:schemeClr val="tx1"/>
                </a:solidFill>
              </a:rPr>
              <a:t>0 reads mapped</a:t>
            </a:r>
            <a:endParaRPr lang="ru-RU" sz="1600" dirty="0">
              <a:solidFill>
                <a:schemeClr val="tx1"/>
              </a:solidFill>
            </a:endParaRPr>
          </a:p>
        </p:txBody>
      </p:sp>
    </p:spTree>
    <p:extLst>
      <p:ext uri="{BB962C8B-B14F-4D97-AF65-F5344CB8AC3E}">
        <p14:creationId xmlns:p14="http://schemas.microsoft.com/office/powerpoint/2010/main" val="3909292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27B0D923-4F90-9D48-37D7-EE0B7B9E04D6}"/>
              </a:ext>
            </a:extLst>
          </p:cNvPr>
          <p:cNvSpPr>
            <a:spLocks noGrp="1"/>
          </p:cNvSpPr>
          <p:nvPr>
            <p:ph type="title"/>
          </p:nvPr>
        </p:nvSpPr>
        <p:spPr>
          <a:xfrm>
            <a:off x="146236" y="49709"/>
            <a:ext cx="11899527" cy="613331"/>
          </a:xfrm>
        </p:spPr>
        <p:txBody>
          <a:bodyPr>
            <a:normAutofit/>
          </a:bodyPr>
          <a:lstStyle/>
          <a:p>
            <a:r>
              <a:rPr lang="en-US" sz="2400" u="sng" dirty="0">
                <a:solidFill>
                  <a:srgbClr val="F6EECA"/>
                </a:solidFill>
              </a:rPr>
              <a:t>Exercise: Do you proceed to assembly this run (batch)? Why?</a:t>
            </a:r>
            <a:endParaRPr lang="ru-RU" sz="2400" b="1" dirty="0">
              <a:solidFill>
                <a:srgbClr val="F6EECA"/>
              </a:solidFill>
            </a:endParaRPr>
          </a:p>
        </p:txBody>
      </p:sp>
      <p:pic>
        <p:nvPicPr>
          <p:cNvPr id="7" name="Рисунок 6">
            <a:extLst>
              <a:ext uri="{FF2B5EF4-FFF2-40B4-BE49-F238E27FC236}">
                <a16:creationId xmlns:a16="http://schemas.microsoft.com/office/drawing/2014/main" id="{4B31DDC8-94F9-6FFC-F0AB-8824B078E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34" y="4385145"/>
            <a:ext cx="11874829" cy="1872758"/>
          </a:xfrm>
          <a:prstGeom prst="rect">
            <a:avLst/>
          </a:prstGeom>
        </p:spPr>
      </p:pic>
      <p:pic>
        <p:nvPicPr>
          <p:cNvPr id="9" name="Рисунок 8">
            <a:extLst>
              <a:ext uri="{FF2B5EF4-FFF2-40B4-BE49-F238E27FC236}">
                <a16:creationId xmlns:a16="http://schemas.microsoft.com/office/drawing/2014/main" id="{9E1D22DD-D1FE-01A7-54B2-F169BAB62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34" y="2390922"/>
            <a:ext cx="11874829" cy="1920722"/>
          </a:xfrm>
          <a:prstGeom prst="rect">
            <a:avLst/>
          </a:prstGeom>
        </p:spPr>
      </p:pic>
      <p:sp>
        <p:nvSpPr>
          <p:cNvPr id="11" name="TextBox 10">
            <a:extLst>
              <a:ext uri="{FF2B5EF4-FFF2-40B4-BE49-F238E27FC236}">
                <a16:creationId xmlns:a16="http://schemas.microsoft.com/office/drawing/2014/main" id="{9F07A96B-0896-E1C8-0005-B8C4588B2888}"/>
              </a:ext>
            </a:extLst>
          </p:cNvPr>
          <p:cNvSpPr txBox="1"/>
          <p:nvPr/>
        </p:nvSpPr>
        <p:spPr>
          <a:xfrm>
            <a:off x="1910442" y="3012729"/>
            <a:ext cx="6116216" cy="338554"/>
          </a:xfrm>
          <a:prstGeom prst="rect">
            <a:avLst/>
          </a:prstGeom>
          <a:noFill/>
        </p:spPr>
        <p:txBody>
          <a:bodyPr wrap="square">
            <a:spAutoFit/>
          </a:bodyPr>
          <a:lstStyle/>
          <a:p>
            <a:r>
              <a:rPr lang="en-US" sz="1600" dirty="0">
                <a:solidFill>
                  <a:schemeClr val="bg1"/>
                </a:solidFill>
              </a:rPr>
              <a:t>0 reads mapped</a:t>
            </a:r>
            <a:endParaRPr lang="ru-RU" sz="1600" dirty="0">
              <a:solidFill>
                <a:schemeClr val="bg1"/>
              </a:solidFill>
            </a:endParaRPr>
          </a:p>
        </p:txBody>
      </p:sp>
      <p:sp>
        <p:nvSpPr>
          <p:cNvPr id="12" name="TextBox 11">
            <a:extLst>
              <a:ext uri="{FF2B5EF4-FFF2-40B4-BE49-F238E27FC236}">
                <a16:creationId xmlns:a16="http://schemas.microsoft.com/office/drawing/2014/main" id="{F8F90D34-9C22-C829-CAF2-D43B92728952}"/>
              </a:ext>
            </a:extLst>
          </p:cNvPr>
          <p:cNvSpPr txBox="1"/>
          <p:nvPr/>
        </p:nvSpPr>
        <p:spPr>
          <a:xfrm>
            <a:off x="1910442" y="4982970"/>
            <a:ext cx="6116216" cy="338554"/>
          </a:xfrm>
          <a:prstGeom prst="rect">
            <a:avLst/>
          </a:prstGeom>
          <a:noFill/>
        </p:spPr>
        <p:txBody>
          <a:bodyPr wrap="square">
            <a:spAutoFit/>
          </a:bodyPr>
          <a:lstStyle/>
          <a:p>
            <a:r>
              <a:rPr lang="en-US" sz="1600" dirty="0">
                <a:solidFill>
                  <a:schemeClr val="bg1"/>
                </a:solidFill>
              </a:rPr>
              <a:t>56 reads mapped</a:t>
            </a:r>
            <a:endParaRPr lang="ru-RU" sz="1600" dirty="0">
              <a:solidFill>
                <a:schemeClr val="bg1"/>
              </a:solidFill>
            </a:endParaRPr>
          </a:p>
        </p:txBody>
      </p:sp>
      <p:sp>
        <p:nvSpPr>
          <p:cNvPr id="13" name="TextBox 12">
            <a:extLst>
              <a:ext uri="{FF2B5EF4-FFF2-40B4-BE49-F238E27FC236}">
                <a16:creationId xmlns:a16="http://schemas.microsoft.com/office/drawing/2014/main" id="{317D2B8C-7E00-315A-54E9-B67F49326381}"/>
              </a:ext>
            </a:extLst>
          </p:cNvPr>
          <p:cNvSpPr txBox="1"/>
          <p:nvPr/>
        </p:nvSpPr>
        <p:spPr>
          <a:xfrm>
            <a:off x="170933" y="663040"/>
            <a:ext cx="11119107" cy="830997"/>
          </a:xfrm>
          <a:prstGeom prst="rect">
            <a:avLst/>
          </a:prstGeom>
          <a:noFill/>
        </p:spPr>
        <p:txBody>
          <a:bodyPr wrap="square">
            <a:spAutoFit/>
          </a:bodyPr>
          <a:lstStyle/>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sp>
        <p:nvSpPr>
          <p:cNvPr id="14" name="TextBox 13">
            <a:extLst>
              <a:ext uri="{FF2B5EF4-FFF2-40B4-BE49-F238E27FC236}">
                <a16:creationId xmlns:a16="http://schemas.microsoft.com/office/drawing/2014/main" id="{252C6AF1-92A3-E915-9D4C-62A43B061A3F}"/>
              </a:ext>
            </a:extLst>
          </p:cNvPr>
          <p:cNvSpPr txBox="1"/>
          <p:nvPr/>
        </p:nvSpPr>
        <p:spPr>
          <a:xfrm>
            <a:off x="279848" y="1922733"/>
            <a:ext cx="11355425" cy="338554"/>
          </a:xfrm>
          <a:prstGeom prst="rect">
            <a:avLst/>
          </a:prstGeom>
          <a:noFill/>
        </p:spPr>
        <p:txBody>
          <a:bodyPr wrap="square">
            <a:spAutoFit/>
          </a:bodyPr>
          <a:lstStyle/>
          <a:p>
            <a:r>
              <a:rPr lang="en-US" sz="1600" u="sng" dirty="0">
                <a:solidFill>
                  <a:srgbClr val="F6EECA"/>
                </a:solidFill>
              </a:rPr>
              <a:t>Monitor contamination in RAMPART</a:t>
            </a:r>
            <a:r>
              <a:rPr lang="en-US" sz="1600" dirty="0">
                <a:solidFill>
                  <a:srgbClr val="F6EECA"/>
                </a:solidFill>
              </a:rPr>
              <a:t>: Both Negatives from the same seq run (batch) </a:t>
            </a:r>
          </a:p>
        </p:txBody>
      </p:sp>
    </p:spTree>
    <p:extLst>
      <p:ext uri="{BB962C8B-B14F-4D97-AF65-F5344CB8AC3E}">
        <p14:creationId xmlns:p14="http://schemas.microsoft.com/office/powerpoint/2010/main" val="102685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8663BD8E-CECA-5213-E9C1-8CA820DDC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936" y="466975"/>
            <a:ext cx="5229955" cy="6163535"/>
          </a:xfrm>
          <a:prstGeom prst="rect">
            <a:avLst/>
          </a:prstGeom>
        </p:spPr>
      </p:pic>
      <p:sp>
        <p:nvSpPr>
          <p:cNvPr id="8" name="TextBox 7">
            <a:extLst>
              <a:ext uri="{FF2B5EF4-FFF2-40B4-BE49-F238E27FC236}">
                <a16:creationId xmlns:a16="http://schemas.microsoft.com/office/drawing/2014/main" id="{D930BEDB-2D51-BD76-68F9-A529E9E34DF3}"/>
              </a:ext>
            </a:extLst>
          </p:cNvPr>
          <p:cNvSpPr txBox="1"/>
          <p:nvPr/>
        </p:nvSpPr>
        <p:spPr>
          <a:xfrm>
            <a:off x="566944" y="2163624"/>
            <a:ext cx="5782720" cy="1815882"/>
          </a:xfrm>
          <a:prstGeom prst="rect">
            <a:avLst/>
          </a:prstGeom>
          <a:noFill/>
        </p:spPr>
        <p:txBody>
          <a:bodyPr wrap="square">
            <a:spAutoFit/>
          </a:bodyPr>
          <a:lstStyle/>
          <a:p>
            <a:r>
              <a:rPr lang="en-US" sz="1600" dirty="0">
                <a:solidFill>
                  <a:srgbClr val="F6EECA"/>
                </a:solidFill>
              </a:rPr>
              <a:t>56 mapped reads at one site – single amplicon </a:t>
            </a:r>
            <a:r>
              <a:rPr lang="ru-RU" sz="1600" dirty="0">
                <a:solidFill>
                  <a:srgbClr val="F6EECA"/>
                </a:solidFill>
              </a:rPr>
              <a:t>(</a:t>
            </a:r>
            <a:r>
              <a:rPr lang="en-US" sz="1600" dirty="0">
                <a:solidFill>
                  <a:srgbClr val="F6EECA"/>
                </a:solidFill>
              </a:rPr>
              <a:t>#99) but at 50X depth coverage (threshold: less than 20X)</a:t>
            </a:r>
          </a:p>
          <a:p>
            <a:endParaRPr lang="en-US" sz="1600" dirty="0">
              <a:solidFill>
                <a:srgbClr val="F6EECA"/>
              </a:solidFill>
            </a:endParaRPr>
          </a:p>
          <a:p>
            <a:r>
              <a:rPr lang="en-US" sz="1600" dirty="0">
                <a:solidFill>
                  <a:srgbClr val="F6EECA"/>
                </a:solidFill>
              </a:rPr>
              <a:t>No need to continue with the assembly</a:t>
            </a:r>
          </a:p>
          <a:p>
            <a:endParaRPr lang="en-US" sz="1600" dirty="0">
              <a:solidFill>
                <a:srgbClr val="F6EECA"/>
              </a:solidFill>
            </a:endParaRPr>
          </a:p>
          <a:p>
            <a:r>
              <a:rPr lang="en-US" sz="1600" dirty="0">
                <a:solidFill>
                  <a:srgbClr val="F6EECA"/>
                </a:solidFill>
              </a:rPr>
              <a:t>Start a new experiment! Because it was Extraction Control – Start with new extraction!</a:t>
            </a:r>
            <a:endParaRPr lang="ru-RU" sz="1600" dirty="0">
              <a:solidFill>
                <a:srgbClr val="F6EECA"/>
              </a:solidFill>
            </a:endParaRPr>
          </a:p>
        </p:txBody>
      </p:sp>
      <p:pic>
        <p:nvPicPr>
          <p:cNvPr id="9" name="Рисунок 8">
            <a:extLst>
              <a:ext uri="{FF2B5EF4-FFF2-40B4-BE49-F238E27FC236}">
                <a16:creationId xmlns:a16="http://schemas.microsoft.com/office/drawing/2014/main" id="{C709BB8E-DEB1-663B-5276-E0678DCC5AD3}"/>
              </a:ext>
            </a:extLst>
          </p:cNvPr>
          <p:cNvPicPr>
            <a:picLocks noChangeAspect="1"/>
          </p:cNvPicPr>
          <p:nvPr/>
        </p:nvPicPr>
        <p:blipFill>
          <a:blip r:embed="rId3"/>
          <a:stretch>
            <a:fillRect/>
          </a:stretch>
        </p:blipFill>
        <p:spPr>
          <a:xfrm>
            <a:off x="2195633" y="4383883"/>
            <a:ext cx="975776" cy="1035640"/>
          </a:xfrm>
          <a:prstGeom prst="rect">
            <a:avLst/>
          </a:prstGeom>
        </p:spPr>
      </p:pic>
      <p:sp>
        <p:nvSpPr>
          <p:cNvPr id="4" name="Левая круглая скобка 3">
            <a:extLst>
              <a:ext uri="{FF2B5EF4-FFF2-40B4-BE49-F238E27FC236}">
                <a16:creationId xmlns:a16="http://schemas.microsoft.com/office/drawing/2014/main" id="{7FC225D9-5066-1DD1-1311-561FB6ACF488}"/>
              </a:ext>
            </a:extLst>
          </p:cNvPr>
          <p:cNvSpPr/>
          <p:nvPr/>
        </p:nvSpPr>
        <p:spPr>
          <a:xfrm>
            <a:off x="7305017" y="1819469"/>
            <a:ext cx="233266" cy="4320074"/>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0" name="Прямая со стрелкой 9">
            <a:extLst>
              <a:ext uri="{FF2B5EF4-FFF2-40B4-BE49-F238E27FC236}">
                <a16:creationId xmlns:a16="http://schemas.microsoft.com/office/drawing/2014/main" id="{44C2BB31-9714-D651-83F7-CD46830D0839}"/>
              </a:ext>
            </a:extLst>
          </p:cNvPr>
          <p:cNvCxnSpPr>
            <a:cxnSpLocks/>
          </p:cNvCxnSpPr>
          <p:nvPr/>
        </p:nvCxnSpPr>
        <p:spPr>
          <a:xfrm>
            <a:off x="4874393" y="2593910"/>
            <a:ext cx="2286000" cy="0"/>
          </a:xfrm>
          <a:prstGeom prst="straightConnector1">
            <a:avLst/>
          </a:prstGeom>
          <a:ln w="19050">
            <a:solidFill>
              <a:srgbClr val="F1605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54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035F6D-7A5F-07CD-4E80-EB436C66DF68}"/>
              </a:ext>
            </a:extLst>
          </p:cNvPr>
          <p:cNvSpPr txBox="1"/>
          <p:nvPr/>
        </p:nvSpPr>
        <p:spPr>
          <a:xfrm>
            <a:off x="1640232" y="2427232"/>
            <a:ext cx="3563946" cy="52322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F6EECA"/>
                </a:solidFill>
              </a:rPr>
              <a:t>forget to use Pool 2 (B)</a:t>
            </a:r>
            <a:endParaRPr lang="ru-RU" dirty="0">
              <a:solidFill>
                <a:srgbClr val="F6EECA"/>
              </a:solidFill>
            </a:endParaRPr>
          </a:p>
          <a:p>
            <a:pPr marL="285750" indent="-285750">
              <a:buFont typeface="Arial" panose="020B0604020202020204" pitchFamily="34" charset="0"/>
              <a:buChar char="•"/>
            </a:pPr>
            <a:r>
              <a:rPr lang="en-US" dirty="0">
                <a:solidFill>
                  <a:srgbClr val="F6EECA"/>
                </a:solidFill>
              </a:rPr>
              <a:t>or added Pool 1 (A) two times</a:t>
            </a:r>
            <a:endParaRPr lang="ru-RU" dirty="0">
              <a:solidFill>
                <a:srgbClr val="F6EECA"/>
              </a:solidFill>
            </a:endParaRPr>
          </a:p>
        </p:txBody>
      </p:sp>
      <p:sp>
        <p:nvSpPr>
          <p:cNvPr id="11" name="TextBox 10">
            <a:extLst>
              <a:ext uri="{FF2B5EF4-FFF2-40B4-BE49-F238E27FC236}">
                <a16:creationId xmlns:a16="http://schemas.microsoft.com/office/drawing/2014/main" id="{1F6D6716-7DB8-7636-3D24-79291EE4B9C8}"/>
              </a:ext>
            </a:extLst>
          </p:cNvPr>
          <p:cNvSpPr txBox="1"/>
          <p:nvPr/>
        </p:nvSpPr>
        <p:spPr>
          <a:xfrm>
            <a:off x="612843" y="1388001"/>
            <a:ext cx="4344168" cy="461665"/>
          </a:xfrm>
          <a:prstGeom prst="rect">
            <a:avLst/>
          </a:prstGeom>
          <a:noFill/>
        </p:spPr>
        <p:txBody>
          <a:bodyPr wrap="square">
            <a:spAutoFit/>
          </a:bodyPr>
          <a:lstStyle/>
          <a:p>
            <a:r>
              <a:rPr lang="en-US" sz="2400" b="1" dirty="0">
                <a:solidFill>
                  <a:srgbClr val="F6EECA"/>
                </a:solidFill>
              </a:rPr>
              <a:t>The missing pool</a:t>
            </a:r>
            <a:endParaRPr lang="ru-RU" sz="2400" b="1" dirty="0">
              <a:solidFill>
                <a:srgbClr val="F6EECA"/>
              </a:solidFill>
            </a:endParaRPr>
          </a:p>
        </p:txBody>
      </p:sp>
      <p:sp>
        <p:nvSpPr>
          <p:cNvPr id="12" name="Заголовок 1">
            <a:extLst>
              <a:ext uri="{FF2B5EF4-FFF2-40B4-BE49-F238E27FC236}">
                <a16:creationId xmlns:a16="http://schemas.microsoft.com/office/drawing/2014/main" id="{7E57A995-AD07-8086-255D-982BA4EE0498}"/>
              </a:ext>
            </a:extLst>
          </p:cNvPr>
          <p:cNvSpPr>
            <a:spLocks noGrp="1"/>
          </p:cNvSpPr>
          <p:nvPr>
            <p:ph type="title"/>
          </p:nvPr>
        </p:nvSpPr>
        <p:spPr>
          <a:xfrm>
            <a:off x="612843" y="49709"/>
            <a:ext cx="11432920" cy="1102265"/>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library preparation:</a:t>
            </a:r>
            <a:endParaRPr lang="ru-RU" sz="2400" b="1" dirty="0">
              <a:solidFill>
                <a:srgbClr val="F6EECA"/>
              </a:solidFill>
            </a:endParaRPr>
          </a:p>
        </p:txBody>
      </p:sp>
      <p:grpSp>
        <p:nvGrpSpPr>
          <p:cNvPr id="20" name="Группа 19">
            <a:extLst>
              <a:ext uri="{FF2B5EF4-FFF2-40B4-BE49-F238E27FC236}">
                <a16:creationId xmlns:a16="http://schemas.microsoft.com/office/drawing/2014/main" id="{4CB40C09-CEA5-AD06-8E57-0526161E0EE7}"/>
              </a:ext>
            </a:extLst>
          </p:cNvPr>
          <p:cNvGrpSpPr/>
          <p:nvPr/>
        </p:nvGrpSpPr>
        <p:grpSpPr>
          <a:xfrm>
            <a:off x="1478724" y="387702"/>
            <a:ext cx="10236023" cy="6184232"/>
            <a:chOff x="1727376" y="365125"/>
            <a:chExt cx="10236023" cy="6184232"/>
          </a:xfrm>
        </p:grpSpPr>
        <p:pic>
          <p:nvPicPr>
            <p:cNvPr id="7" name="Рисунок 6">
              <a:extLst>
                <a:ext uri="{FF2B5EF4-FFF2-40B4-BE49-F238E27FC236}">
                  <a16:creationId xmlns:a16="http://schemas.microsoft.com/office/drawing/2014/main" id="{C028F3BE-D8E4-32CF-8117-9DF052198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630" y="365125"/>
              <a:ext cx="6151769" cy="6184232"/>
            </a:xfrm>
            <a:prstGeom prst="rect">
              <a:avLst/>
            </a:prstGeom>
          </p:spPr>
        </p:pic>
        <p:cxnSp>
          <p:nvCxnSpPr>
            <p:cNvPr id="8" name="Прямая со стрелкой 7">
              <a:extLst>
                <a:ext uri="{FF2B5EF4-FFF2-40B4-BE49-F238E27FC236}">
                  <a16:creationId xmlns:a16="http://schemas.microsoft.com/office/drawing/2014/main" id="{A81C2DFF-0068-303E-178A-E03B60FDF91F}"/>
                </a:ext>
              </a:extLst>
            </p:cNvPr>
            <p:cNvCxnSpPr>
              <a:cxnSpLocks/>
            </p:cNvCxnSpPr>
            <p:nvPr/>
          </p:nvCxnSpPr>
          <p:spPr>
            <a:xfrm>
              <a:off x="3996266" y="6321778"/>
              <a:ext cx="2415823" cy="0"/>
            </a:xfrm>
            <a:prstGeom prst="straightConnector1">
              <a:avLst/>
            </a:prstGeom>
            <a:ln w="38100">
              <a:solidFill>
                <a:srgbClr val="F1605D"/>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44318A4-F172-D856-E3F8-27B5B0CAE481}"/>
                </a:ext>
              </a:extLst>
            </p:cNvPr>
            <p:cNvSpPr txBox="1"/>
            <p:nvPr/>
          </p:nvSpPr>
          <p:spPr>
            <a:xfrm>
              <a:off x="1727376" y="5998612"/>
              <a:ext cx="3013957" cy="523220"/>
            </a:xfrm>
            <a:prstGeom prst="rect">
              <a:avLst/>
            </a:prstGeom>
            <a:noFill/>
          </p:spPr>
          <p:txBody>
            <a:bodyPr wrap="square">
              <a:spAutoFit/>
            </a:bodyPr>
            <a:lstStyle/>
            <a:p>
              <a:r>
                <a:rPr lang="en-US" dirty="0">
                  <a:solidFill>
                    <a:srgbClr val="F6EECA"/>
                  </a:solidFill>
                </a:rPr>
                <a:t>amplicon &amp; SARS-CoV2 genome position</a:t>
              </a:r>
              <a:endParaRPr lang="ru-RU" dirty="0">
                <a:solidFill>
                  <a:srgbClr val="F6EECA"/>
                </a:solidFill>
              </a:endParaRPr>
            </a:p>
          </p:txBody>
        </p:sp>
        <p:sp>
          <p:nvSpPr>
            <p:cNvPr id="16" name="Левая круглая скобка 15">
              <a:extLst>
                <a:ext uri="{FF2B5EF4-FFF2-40B4-BE49-F238E27FC236}">
                  <a16:creationId xmlns:a16="http://schemas.microsoft.com/office/drawing/2014/main" id="{82498DDA-BACD-8E42-D757-09BFEDD731E5}"/>
                </a:ext>
              </a:extLst>
            </p:cNvPr>
            <p:cNvSpPr/>
            <p:nvPr/>
          </p:nvSpPr>
          <p:spPr>
            <a:xfrm>
              <a:off x="5994400" y="4030138"/>
              <a:ext cx="101599" cy="1968474"/>
            </a:xfrm>
            <a:prstGeom prst="leftBracket">
              <a:avLst/>
            </a:prstGeom>
            <a:ln w="38100">
              <a:solidFill>
                <a:srgbClr val="F160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8" name="Прямая соединительная линия 17">
              <a:extLst>
                <a:ext uri="{FF2B5EF4-FFF2-40B4-BE49-F238E27FC236}">
                  <a16:creationId xmlns:a16="http://schemas.microsoft.com/office/drawing/2014/main" id="{9C0378DC-35E6-F47B-8C8B-63631C99F298}"/>
                </a:ext>
              </a:extLst>
            </p:cNvPr>
            <p:cNvCxnSpPr/>
            <p:nvPr/>
          </p:nvCxnSpPr>
          <p:spPr>
            <a:xfrm flipH="1">
              <a:off x="4368800" y="5014375"/>
              <a:ext cx="1625600" cy="0"/>
            </a:xfrm>
            <a:prstGeom prst="line">
              <a:avLst/>
            </a:prstGeom>
            <a:ln w="38100">
              <a:solidFill>
                <a:srgbClr val="F1605D"/>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6D6ABE-6F84-3AC4-E41A-1E297CF63BD8}"/>
                </a:ext>
              </a:extLst>
            </p:cNvPr>
            <p:cNvSpPr txBox="1"/>
            <p:nvPr/>
          </p:nvSpPr>
          <p:spPr>
            <a:xfrm>
              <a:off x="2775810" y="4790913"/>
              <a:ext cx="1821396" cy="307777"/>
            </a:xfrm>
            <a:prstGeom prst="rect">
              <a:avLst/>
            </a:prstGeom>
            <a:noFill/>
          </p:spPr>
          <p:txBody>
            <a:bodyPr wrap="square">
              <a:spAutoFit/>
            </a:bodyPr>
            <a:lstStyle/>
            <a:p>
              <a:r>
                <a:rPr lang="en-US" dirty="0">
                  <a:solidFill>
                    <a:srgbClr val="F6EECA"/>
                  </a:solidFill>
                </a:rPr>
                <a:t>coverage depth</a:t>
              </a:r>
              <a:endParaRPr lang="ru-RU" dirty="0">
                <a:solidFill>
                  <a:srgbClr val="F6EECA"/>
                </a:solidFill>
              </a:endParaRPr>
            </a:p>
          </p:txBody>
        </p:sp>
      </p:grpSp>
      <p:pic>
        <p:nvPicPr>
          <p:cNvPr id="9" name="Рисунок 8">
            <a:extLst>
              <a:ext uri="{FF2B5EF4-FFF2-40B4-BE49-F238E27FC236}">
                <a16:creationId xmlns:a16="http://schemas.microsoft.com/office/drawing/2014/main" id="{373C5BD4-7DCA-1511-7F74-F18DFE9DCD02}"/>
              </a:ext>
            </a:extLst>
          </p:cNvPr>
          <p:cNvPicPr>
            <a:picLocks noChangeAspect="1"/>
          </p:cNvPicPr>
          <p:nvPr/>
        </p:nvPicPr>
        <p:blipFill>
          <a:blip r:embed="rId3"/>
          <a:stretch>
            <a:fillRect/>
          </a:stretch>
        </p:blipFill>
        <p:spPr>
          <a:xfrm>
            <a:off x="3437856" y="1287562"/>
            <a:ext cx="1403723" cy="1036225"/>
          </a:xfrm>
          <a:prstGeom prst="rect">
            <a:avLst/>
          </a:prstGeom>
        </p:spPr>
      </p:pic>
    </p:spTree>
    <p:extLst>
      <p:ext uri="{BB962C8B-B14F-4D97-AF65-F5344CB8AC3E}">
        <p14:creationId xmlns:p14="http://schemas.microsoft.com/office/powerpoint/2010/main" val="193926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toon face vector icon, crying emoji with tears dripping from eyes. Upset  dissatisfied facial expression, funny unhappy feelings isolated on white b  Stock Vector Image &amp; Art - Alamy">
            <a:extLst>
              <a:ext uri="{FF2B5EF4-FFF2-40B4-BE49-F238E27FC236}">
                <a16:creationId xmlns:a16="http://schemas.microsoft.com/office/drawing/2014/main" id="{4B93C208-5BC0-7D29-B946-33D97076D8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255"/>
          <a:stretch/>
        </p:blipFill>
        <p:spPr bwMode="auto">
          <a:xfrm>
            <a:off x="7736910" y="4633375"/>
            <a:ext cx="2200597" cy="20779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6004A18-7F9F-EEB6-E095-91B407841FB6}"/>
              </a:ext>
            </a:extLst>
          </p:cNvPr>
          <p:cNvSpPr txBox="1"/>
          <p:nvPr/>
        </p:nvSpPr>
        <p:spPr>
          <a:xfrm>
            <a:off x="6311762" y="133130"/>
            <a:ext cx="5528880" cy="1107996"/>
          </a:xfrm>
          <a:prstGeom prst="rect">
            <a:avLst/>
          </a:prstGeom>
          <a:noFill/>
        </p:spPr>
        <p:txBody>
          <a:bodyPr wrap="square">
            <a:spAutoFit/>
          </a:bodyPr>
          <a:lstStyle/>
          <a:p>
            <a:r>
              <a:rPr lang="en-US" sz="2400" b="1" dirty="0">
                <a:solidFill>
                  <a:srgbClr val="F6EECA"/>
                </a:solidFill>
              </a:rPr>
              <a:t>Large proportion of inactive pores </a:t>
            </a:r>
          </a:p>
          <a:p>
            <a:r>
              <a:rPr lang="en-US" b="1" dirty="0">
                <a:solidFill>
                  <a:srgbClr val="F6EECA"/>
                </a:solidFill>
              </a:rPr>
              <a:t>(shown as light blue in the channels panel and duty time plot)</a:t>
            </a:r>
          </a:p>
          <a:p>
            <a:endParaRPr lang="en-US" b="1" dirty="0"/>
          </a:p>
          <a:p>
            <a:endParaRPr lang="en-US" dirty="0"/>
          </a:p>
        </p:txBody>
      </p:sp>
      <p:sp>
        <p:nvSpPr>
          <p:cNvPr id="7" name="Заголовок 1">
            <a:extLst>
              <a:ext uri="{FF2B5EF4-FFF2-40B4-BE49-F238E27FC236}">
                <a16:creationId xmlns:a16="http://schemas.microsoft.com/office/drawing/2014/main" id="{90681410-FE62-10FC-9968-2D174A79151D}"/>
              </a:ext>
            </a:extLst>
          </p:cNvPr>
          <p:cNvSpPr>
            <a:spLocks noGrp="1"/>
          </p:cNvSpPr>
          <p:nvPr>
            <p:ph type="title"/>
          </p:nvPr>
        </p:nvSpPr>
        <p:spPr>
          <a:xfrm>
            <a:off x="642027" y="49710"/>
            <a:ext cx="9596386" cy="738664"/>
          </a:xfrm>
        </p:spPr>
        <p:txBody>
          <a:bodyPr>
            <a:normAutofit fontScale="90000"/>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the sequencing run:</a:t>
            </a:r>
            <a:endParaRPr lang="ru-RU" sz="2400" b="1" dirty="0">
              <a:solidFill>
                <a:srgbClr val="F6EECA"/>
              </a:solidFill>
            </a:endParaRPr>
          </a:p>
        </p:txBody>
      </p:sp>
      <p:sp>
        <p:nvSpPr>
          <p:cNvPr id="19" name="TextBox 18">
            <a:extLst>
              <a:ext uri="{FF2B5EF4-FFF2-40B4-BE49-F238E27FC236}">
                <a16:creationId xmlns:a16="http://schemas.microsoft.com/office/drawing/2014/main" id="{C9B91C25-BA2A-917A-D6C5-36002F27ECA6}"/>
              </a:ext>
            </a:extLst>
          </p:cNvPr>
          <p:cNvSpPr txBox="1"/>
          <p:nvPr/>
        </p:nvSpPr>
        <p:spPr>
          <a:xfrm>
            <a:off x="6311762" y="827889"/>
            <a:ext cx="5652704" cy="738664"/>
          </a:xfrm>
          <a:prstGeom prst="rect">
            <a:avLst/>
          </a:prstGeom>
          <a:noFill/>
        </p:spPr>
        <p:txBody>
          <a:bodyPr wrap="square">
            <a:spAutoFit/>
          </a:bodyPr>
          <a:lstStyle/>
          <a:p>
            <a:r>
              <a:rPr lang="en-US" b="1" dirty="0">
                <a:solidFill>
                  <a:srgbClr val="F6EECA"/>
                </a:solidFill>
              </a:rPr>
              <a:t>Possible Why?</a:t>
            </a:r>
            <a:endParaRPr lang="en-US" dirty="0">
              <a:solidFill>
                <a:srgbClr val="F6EECA"/>
              </a:solidFill>
            </a:endParaRPr>
          </a:p>
          <a:p>
            <a:pPr marL="285750" indent="-285750">
              <a:buFont typeface="Arial" panose="020B0604020202020204" pitchFamily="34" charset="0"/>
              <a:buChar char="•"/>
            </a:pPr>
            <a:r>
              <a:rPr lang="en-US" dirty="0">
                <a:solidFill>
                  <a:srgbClr val="F6EECA"/>
                </a:solidFill>
              </a:rPr>
              <a:t>Air bubbles have been introduced</a:t>
            </a:r>
          </a:p>
          <a:p>
            <a:pPr marL="285750" indent="-285750">
              <a:buFont typeface="Arial" panose="020B0604020202020204" pitchFamily="34" charset="0"/>
              <a:buChar char="•"/>
            </a:pPr>
            <a:r>
              <a:rPr lang="en-US" dirty="0">
                <a:solidFill>
                  <a:srgbClr val="F6EECA"/>
                </a:solidFill>
              </a:rPr>
              <a:t>contaminations in the library damaged or blocked the pores</a:t>
            </a:r>
          </a:p>
        </p:txBody>
      </p:sp>
      <p:pic>
        <p:nvPicPr>
          <p:cNvPr id="3" name="Рисунок 2">
            <a:extLst>
              <a:ext uri="{FF2B5EF4-FFF2-40B4-BE49-F238E27FC236}">
                <a16:creationId xmlns:a16="http://schemas.microsoft.com/office/drawing/2014/main" id="{4C1FBF80-9D4C-43E8-A91A-A394F3E035F9}"/>
              </a:ext>
            </a:extLst>
          </p:cNvPr>
          <p:cNvPicPr>
            <a:picLocks noChangeAspect="1"/>
          </p:cNvPicPr>
          <p:nvPr/>
        </p:nvPicPr>
        <p:blipFill rotWithShape="1">
          <a:blip r:embed="rId4"/>
          <a:srcRect l="21925" t="23099" r="5413" b="24109"/>
          <a:stretch/>
        </p:blipFill>
        <p:spPr>
          <a:xfrm>
            <a:off x="3898504" y="4633375"/>
            <a:ext cx="3838406" cy="2091495"/>
          </a:xfrm>
          <a:prstGeom prst="rect">
            <a:avLst/>
          </a:prstGeom>
        </p:spPr>
      </p:pic>
      <p:grpSp>
        <p:nvGrpSpPr>
          <p:cNvPr id="2" name="Group 1">
            <a:extLst>
              <a:ext uri="{FF2B5EF4-FFF2-40B4-BE49-F238E27FC236}">
                <a16:creationId xmlns:a16="http://schemas.microsoft.com/office/drawing/2014/main" id="{381DD926-C37D-4DD6-AED1-BA122A356B91}"/>
              </a:ext>
            </a:extLst>
          </p:cNvPr>
          <p:cNvGrpSpPr/>
          <p:nvPr/>
        </p:nvGrpSpPr>
        <p:grpSpPr>
          <a:xfrm>
            <a:off x="2052075" y="2116127"/>
            <a:ext cx="8519373" cy="2255877"/>
            <a:chOff x="2166511" y="2114644"/>
            <a:chExt cx="8519373" cy="2255877"/>
          </a:xfrm>
        </p:grpSpPr>
        <p:pic>
          <p:nvPicPr>
            <p:cNvPr id="20" name="Рисунок 19">
              <a:extLst>
                <a:ext uri="{FF2B5EF4-FFF2-40B4-BE49-F238E27FC236}">
                  <a16:creationId xmlns:a16="http://schemas.microsoft.com/office/drawing/2014/main" id="{B7A1179E-C4BF-6067-A963-A935B693E227}"/>
                </a:ext>
              </a:extLst>
            </p:cNvPr>
            <p:cNvPicPr>
              <a:picLocks noChangeAspect="1"/>
            </p:cNvPicPr>
            <p:nvPr/>
          </p:nvPicPr>
          <p:blipFill rotWithShape="1">
            <a:blip r:embed="rId5"/>
            <a:srcRect l="38987" t="26810" r="16813" b="34027"/>
            <a:stretch/>
          </p:blipFill>
          <p:spPr>
            <a:xfrm>
              <a:off x="6165621" y="2117610"/>
              <a:ext cx="4520263" cy="2252911"/>
            </a:xfrm>
            <a:prstGeom prst="rect">
              <a:avLst/>
            </a:prstGeom>
          </p:spPr>
        </p:pic>
        <p:pic>
          <p:nvPicPr>
            <p:cNvPr id="22" name="Рисунок 21">
              <a:extLst>
                <a:ext uri="{FF2B5EF4-FFF2-40B4-BE49-F238E27FC236}">
                  <a16:creationId xmlns:a16="http://schemas.microsoft.com/office/drawing/2014/main" id="{1EAAFE08-72F7-F5BE-C749-848B3E3E7482}"/>
                </a:ext>
              </a:extLst>
            </p:cNvPr>
            <p:cNvPicPr>
              <a:picLocks noChangeAspect="1"/>
            </p:cNvPicPr>
            <p:nvPr/>
          </p:nvPicPr>
          <p:blipFill rotWithShape="1">
            <a:blip r:embed="rId6"/>
            <a:srcRect l="25968" t="26810" r="23673" b="20574"/>
            <a:stretch/>
          </p:blipFill>
          <p:spPr>
            <a:xfrm>
              <a:off x="2166511" y="2114644"/>
              <a:ext cx="3838406" cy="2255877"/>
            </a:xfrm>
            <a:prstGeom prst="rect">
              <a:avLst/>
            </a:prstGeom>
          </p:spPr>
        </p:pic>
      </p:grpSp>
      <p:sp>
        <p:nvSpPr>
          <p:cNvPr id="32" name="TextBox 31">
            <a:extLst>
              <a:ext uri="{FF2B5EF4-FFF2-40B4-BE49-F238E27FC236}">
                <a16:creationId xmlns:a16="http://schemas.microsoft.com/office/drawing/2014/main" id="{BC487A72-36EA-A481-9382-BA46B8EE963C}"/>
              </a:ext>
            </a:extLst>
          </p:cNvPr>
          <p:cNvSpPr txBox="1"/>
          <p:nvPr/>
        </p:nvSpPr>
        <p:spPr>
          <a:xfrm>
            <a:off x="2052075" y="1816829"/>
            <a:ext cx="2342612" cy="307777"/>
          </a:xfrm>
          <a:prstGeom prst="rect">
            <a:avLst/>
          </a:prstGeom>
          <a:noFill/>
        </p:spPr>
        <p:txBody>
          <a:bodyPr wrap="square">
            <a:spAutoFit/>
          </a:bodyPr>
          <a:lstStyle/>
          <a:p>
            <a:r>
              <a:rPr lang="en-US" dirty="0">
                <a:solidFill>
                  <a:srgbClr val="F6EECA"/>
                </a:solidFill>
              </a:rPr>
              <a:t>okay</a:t>
            </a:r>
            <a:endParaRPr lang="ru-RU" dirty="0">
              <a:solidFill>
                <a:srgbClr val="F6EECA"/>
              </a:solidFill>
            </a:endParaRPr>
          </a:p>
        </p:txBody>
      </p:sp>
      <p:sp>
        <p:nvSpPr>
          <p:cNvPr id="34" name="TextBox 33">
            <a:extLst>
              <a:ext uri="{FF2B5EF4-FFF2-40B4-BE49-F238E27FC236}">
                <a16:creationId xmlns:a16="http://schemas.microsoft.com/office/drawing/2014/main" id="{E5BB9DD1-4146-8996-B1D4-3A8B66AA131B}"/>
              </a:ext>
            </a:extLst>
          </p:cNvPr>
          <p:cNvSpPr txBox="1"/>
          <p:nvPr/>
        </p:nvSpPr>
        <p:spPr>
          <a:xfrm>
            <a:off x="6028202" y="1781996"/>
            <a:ext cx="6096000" cy="307777"/>
          </a:xfrm>
          <a:prstGeom prst="rect">
            <a:avLst/>
          </a:prstGeom>
          <a:noFill/>
        </p:spPr>
        <p:txBody>
          <a:bodyPr wrap="square">
            <a:spAutoFit/>
          </a:bodyPr>
          <a:lstStyle/>
          <a:p>
            <a:r>
              <a:rPr lang="en-US" dirty="0">
                <a:solidFill>
                  <a:srgbClr val="F6EECA"/>
                </a:solidFill>
              </a:rPr>
              <a:t>bad</a:t>
            </a:r>
            <a:endParaRPr lang="ru-RU" dirty="0">
              <a:solidFill>
                <a:srgbClr val="F6EECA"/>
              </a:solidFill>
            </a:endParaRPr>
          </a:p>
        </p:txBody>
      </p:sp>
      <p:sp>
        <p:nvSpPr>
          <p:cNvPr id="36" name="TextBox 35">
            <a:extLst>
              <a:ext uri="{FF2B5EF4-FFF2-40B4-BE49-F238E27FC236}">
                <a16:creationId xmlns:a16="http://schemas.microsoft.com/office/drawing/2014/main" id="{629E4CF6-93CF-B81C-E749-76AB18DC7CCD}"/>
              </a:ext>
            </a:extLst>
          </p:cNvPr>
          <p:cNvSpPr txBox="1"/>
          <p:nvPr/>
        </p:nvSpPr>
        <p:spPr>
          <a:xfrm>
            <a:off x="3850588" y="4361549"/>
            <a:ext cx="1903089" cy="306659"/>
          </a:xfrm>
          <a:prstGeom prst="rect">
            <a:avLst/>
          </a:prstGeom>
          <a:noFill/>
        </p:spPr>
        <p:txBody>
          <a:bodyPr wrap="square">
            <a:spAutoFit/>
          </a:bodyPr>
          <a:lstStyle/>
          <a:p>
            <a:r>
              <a:rPr lang="en-US" dirty="0">
                <a:solidFill>
                  <a:srgbClr val="F6EECA"/>
                </a:solidFill>
              </a:rPr>
              <a:t>catastrophe</a:t>
            </a:r>
            <a:endParaRPr lang="ru-RU" dirty="0">
              <a:solidFill>
                <a:srgbClr val="F6EECA"/>
              </a:solidFill>
            </a:endParaRPr>
          </a:p>
        </p:txBody>
      </p:sp>
    </p:spTree>
    <p:extLst>
      <p:ext uri="{BB962C8B-B14F-4D97-AF65-F5344CB8AC3E}">
        <p14:creationId xmlns:p14="http://schemas.microsoft.com/office/powerpoint/2010/main" val="283416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2F784311-FCFF-C8C6-B8CA-2EB07C5D1AA9}"/>
              </a:ext>
            </a:extLst>
          </p:cNvPr>
          <p:cNvSpPr>
            <a:spLocks noGrp="1"/>
          </p:cNvSpPr>
          <p:nvPr>
            <p:ph type="title"/>
          </p:nvPr>
        </p:nvSpPr>
        <p:spPr>
          <a:xfrm>
            <a:off x="593387" y="49710"/>
            <a:ext cx="11452376" cy="705968"/>
          </a:xfrm>
        </p:spPr>
        <p:txBody>
          <a:bodyPr>
            <a:normAutofit fontScale="90000"/>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the sequencing run:</a:t>
            </a:r>
            <a:endParaRPr lang="ru-RU" sz="2400" b="1" dirty="0">
              <a:solidFill>
                <a:srgbClr val="F6EECA"/>
              </a:solidFill>
            </a:endParaRPr>
          </a:p>
        </p:txBody>
      </p:sp>
      <p:sp>
        <p:nvSpPr>
          <p:cNvPr id="53" name="TextBox 52">
            <a:extLst>
              <a:ext uri="{FF2B5EF4-FFF2-40B4-BE49-F238E27FC236}">
                <a16:creationId xmlns:a16="http://schemas.microsoft.com/office/drawing/2014/main" id="{E88EE6B3-B5F4-8623-4CB9-24316954060D}"/>
              </a:ext>
            </a:extLst>
          </p:cNvPr>
          <p:cNvSpPr txBox="1"/>
          <p:nvPr/>
        </p:nvSpPr>
        <p:spPr>
          <a:xfrm>
            <a:off x="693225" y="2067229"/>
            <a:ext cx="6096000" cy="1815882"/>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F6EECA"/>
                </a:solidFill>
              </a:rPr>
              <a:t>sequencing adapters did not ligate to the amplicons (i.e., enzymes died due to inadequate storage condition)</a:t>
            </a:r>
          </a:p>
          <a:p>
            <a:pPr marL="342900" indent="-342900">
              <a:buFont typeface="Arial" panose="020B0604020202020204" pitchFamily="34" charset="0"/>
              <a:buChar char="•"/>
            </a:pPr>
            <a:endParaRPr lang="en-US" dirty="0">
              <a:solidFill>
                <a:srgbClr val="F6EECA"/>
              </a:solidFill>
            </a:endParaRPr>
          </a:p>
          <a:p>
            <a:pPr marL="342900" indent="-342900">
              <a:buFont typeface="Arial" panose="020B0604020202020204" pitchFamily="34" charset="0"/>
              <a:buChar char="•"/>
            </a:pPr>
            <a:r>
              <a:rPr lang="en-US" dirty="0">
                <a:solidFill>
                  <a:srgbClr val="F6EECA"/>
                </a:solidFill>
              </a:rPr>
              <a:t>ethanol was used at the wash step after sequencing adapter ligation (Ethanol can denature the motor protein on the sequencing adapters)</a:t>
            </a:r>
          </a:p>
          <a:p>
            <a:pPr marL="342900" indent="-342900">
              <a:buFont typeface="Arial" panose="020B0604020202020204" pitchFamily="34" charset="0"/>
              <a:buChar char="•"/>
            </a:pPr>
            <a:endParaRPr lang="en-US" dirty="0">
              <a:solidFill>
                <a:srgbClr val="F6EECA"/>
              </a:solidFill>
            </a:endParaRPr>
          </a:p>
          <a:p>
            <a:pPr marL="342900" indent="-342900">
              <a:buFont typeface="Arial" panose="020B0604020202020204" pitchFamily="34" charset="0"/>
              <a:buChar char="•"/>
            </a:pPr>
            <a:r>
              <a:rPr lang="en-US" dirty="0">
                <a:solidFill>
                  <a:srgbClr val="F6EECA"/>
                </a:solidFill>
              </a:rPr>
              <a:t>no tether was added to the Priming Mix during flow cell priming (FLT tube). </a:t>
            </a:r>
            <a:endParaRPr lang="ru-RU" dirty="0">
              <a:solidFill>
                <a:srgbClr val="F6EECA"/>
              </a:solidFill>
            </a:endParaRPr>
          </a:p>
        </p:txBody>
      </p:sp>
      <p:sp>
        <p:nvSpPr>
          <p:cNvPr id="55" name="TextBox 54">
            <a:extLst>
              <a:ext uri="{FF2B5EF4-FFF2-40B4-BE49-F238E27FC236}">
                <a16:creationId xmlns:a16="http://schemas.microsoft.com/office/drawing/2014/main" id="{94CD513F-7E2C-2246-C00F-9BBFDF911B42}"/>
              </a:ext>
            </a:extLst>
          </p:cNvPr>
          <p:cNvSpPr txBox="1"/>
          <p:nvPr/>
        </p:nvSpPr>
        <p:spPr>
          <a:xfrm>
            <a:off x="943818" y="1591883"/>
            <a:ext cx="4164387" cy="307777"/>
          </a:xfrm>
          <a:prstGeom prst="rect">
            <a:avLst/>
          </a:prstGeom>
          <a:noFill/>
        </p:spPr>
        <p:txBody>
          <a:bodyPr wrap="square">
            <a:spAutoFit/>
          </a:bodyPr>
          <a:lstStyle/>
          <a:p>
            <a:r>
              <a:rPr lang="en-US" b="1" dirty="0">
                <a:solidFill>
                  <a:srgbClr val="F6EECA"/>
                </a:solidFill>
              </a:rPr>
              <a:t>Why?</a:t>
            </a:r>
          </a:p>
        </p:txBody>
      </p:sp>
      <p:sp>
        <p:nvSpPr>
          <p:cNvPr id="62" name="TextBox 61">
            <a:extLst>
              <a:ext uri="{FF2B5EF4-FFF2-40B4-BE49-F238E27FC236}">
                <a16:creationId xmlns:a16="http://schemas.microsoft.com/office/drawing/2014/main" id="{03020F6A-D84F-3FBE-F8C3-56DB4CC349FD}"/>
              </a:ext>
            </a:extLst>
          </p:cNvPr>
          <p:cNvSpPr txBox="1"/>
          <p:nvPr/>
        </p:nvSpPr>
        <p:spPr>
          <a:xfrm>
            <a:off x="593387" y="1139965"/>
            <a:ext cx="5805912" cy="461665"/>
          </a:xfrm>
          <a:prstGeom prst="rect">
            <a:avLst/>
          </a:prstGeom>
          <a:noFill/>
        </p:spPr>
        <p:txBody>
          <a:bodyPr wrap="square">
            <a:spAutoFit/>
          </a:bodyPr>
          <a:lstStyle/>
          <a:p>
            <a:r>
              <a:rPr lang="en-US" sz="2400" b="1" dirty="0">
                <a:solidFill>
                  <a:srgbClr val="F6EECA"/>
                </a:solidFill>
              </a:rPr>
              <a:t>Pore occupancy close to 0.</a:t>
            </a:r>
            <a:endParaRPr lang="ru-RU" sz="2400" b="1" dirty="0">
              <a:solidFill>
                <a:srgbClr val="F6EECA"/>
              </a:solidFill>
            </a:endParaRPr>
          </a:p>
        </p:txBody>
      </p:sp>
      <p:pic>
        <p:nvPicPr>
          <p:cNvPr id="72" name="Рисунок 71">
            <a:extLst>
              <a:ext uri="{FF2B5EF4-FFF2-40B4-BE49-F238E27FC236}">
                <a16:creationId xmlns:a16="http://schemas.microsoft.com/office/drawing/2014/main" id="{66871F8C-9183-E0CB-0F21-E2EF83930736}"/>
              </a:ext>
            </a:extLst>
          </p:cNvPr>
          <p:cNvPicPr>
            <a:picLocks noChangeAspect="1"/>
          </p:cNvPicPr>
          <p:nvPr/>
        </p:nvPicPr>
        <p:blipFill>
          <a:blip r:embed="rId3"/>
          <a:stretch>
            <a:fillRect/>
          </a:stretch>
        </p:blipFill>
        <p:spPr>
          <a:xfrm>
            <a:off x="6002732" y="983808"/>
            <a:ext cx="3381847" cy="800212"/>
          </a:xfrm>
          <a:prstGeom prst="rect">
            <a:avLst/>
          </a:prstGeom>
        </p:spPr>
      </p:pic>
      <p:grpSp>
        <p:nvGrpSpPr>
          <p:cNvPr id="3" name="Group 2">
            <a:extLst>
              <a:ext uri="{FF2B5EF4-FFF2-40B4-BE49-F238E27FC236}">
                <a16:creationId xmlns:a16="http://schemas.microsoft.com/office/drawing/2014/main" id="{5BB8CB49-4453-4739-A37E-7DF37CC3B6E4}"/>
              </a:ext>
            </a:extLst>
          </p:cNvPr>
          <p:cNvGrpSpPr/>
          <p:nvPr/>
        </p:nvGrpSpPr>
        <p:grpSpPr>
          <a:xfrm>
            <a:off x="6668289" y="4020067"/>
            <a:ext cx="5331653" cy="2696468"/>
            <a:chOff x="5808369" y="3504031"/>
            <a:chExt cx="6366202" cy="3219688"/>
          </a:xfrm>
        </p:grpSpPr>
        <p:pic>
          <p:nvPicPr>
            <p:cNvPr id="68" name="Рисунок 67">
              <a:extLst>
                <a:ext uri="{FF2B5EF4-FFF2-40B4-BE49-F238E27FC236}">
                  <a16:creationId xmlns:a16="http://schemas.microsoft.com/office/drawing/2014/main" id="{B4C430AD-17CB-D718-5756-595FE9652B56}"/>
                </a:ext>
              </a:extLst>
            </p:cNvPr>
            <p:cNvPicPr>
              <a:picLocks noChangeAspect="1"/>
            </p:cNvPicPr>
            <p:nvPr/>
          </p:nvPicPr>
          <p:blipFill>
            <a:blip r:embed="rId4"/>
            <a:stretch>
              <a:fillRect/>
            </a:stretch>
          </p:blipFill>
          <p:spPr>
            <a:xfrm>
              <a:off x="5808369" y="3504031"/>
              <a:ext cx="6366202" cy="3219688"/>
            </a:xfrm>
            <a:prstGeom prst="rect">
              <a:avLst/>
            </a:prstGeom>
          </p:spPr>
        </p:pic>
        <p:sp>
          <p:nvSpPr>
            <p:cNvPr id="2" name="Овал 1">
              <a:extLst>
                <a:ext uri="{FF2B5EF4-FFF2-40B4-BE49-F238E27FC236}">
                  <a16:creationId xmlns:a16="http://schemas.microsoft.com/office/drawing/2014/main" id="{0932A346-4066-3B0F-477B-FB51E12079CD}"/>
                </a:ext>
              </a:extLst>
            </p:cNvPr>
            <p:cNvSpPr/>
            <p:nvPr/>
          </p:nvSpPr>
          <p:spPr>
            <a:xfrm>
              <a:off x="6224807" y="6195457"/>
              <a:ext cx="5949764" cy="2600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2" name="Рисунок 11">
            <a:extLst>
              <a:ext uri="{FF2B5EF4-FFF2-40B4-BE49-F238E27FC236}">
                <a16:creationId xmlns:a16="http://schemas.microsoft.com/office/drawing/2014/main" id="{86A4C553-7186-C8FA-628B-8FB18E5249CC}"/>
              </a:ext>
            </a:extLst>
          </p:cNvPr>
          <p:cNvPicPr>
            <a:picLocks noChangeAspect="1"/>
          </p:cNvPicPr>
          <p:nvPr/>
        </p:nvPicPr>
        <p:blipFill>
          <a:blip r:embed="rId5"/>
          <a:stretch>
            <a:fillRect/>
          </a:stretch>
        </p:blipFill>
        <p:spPr>
          <a:xfrm>
            <a:off x="4869761" y="971273"/>
            <a:ext cx="908510" cy="894745"/>
          </a:xfrm>
          <a:prstGeom prst="rect">
            <a:avLst/>
          </a:prstGeom>
        </p:spPr>
      </p:pic>
      <p:pic>
        <p:nvPicPr>
          <p:cNvPr id="5" name="Рисунок 4">
            <a:extLst>
              <a:ext uri="{FF2B5EF4-FFF2-40B4-BE49-F238E27FC236}">
                <a16:creationId xmlns:a16="http://schemas.microsoft.com/office/drawing/2014/main" id="{808815D3-CC51-A0E2-5F53-00900FCAC402}"/>
              </a:ext>
            </a:extLst>
          </p:cNvPr>
          <p:cNvPicPr>
            <a:picLocks noChangeAspect="1"/>
          </p:cNvPicPr>
          <p:nvPr/>
        </p:nvPicPr>
        <p:blipFill rotWithShape="1">
          <a:blip r:embed="rId6"/>
          <a:srcRect l="6884" t="1829" r="978" b="14803"/>
          <a:stretch/>
        </p:blipFill>
        <p:spPr>
          <a:xfrm>
            <a:off x="820019" y="4004065"/>
            <a:ext cx="5352647" cy="2722885"/>
          </a:xfrm>
          <a:prstGeom prst="rect">
            <a:avLst/>
          </a:prstGeom>
        </p:spPr>
      </p:pic>
    </p:spTree>
    <p:extLst>
      <p:ext uri="{BB962C8B-B14F-4D97-AF65-F5344CB8AC3E}">
        <p14:creationId xmlns:p14="http://schemas.microsoft.com/office/powerpoint/2010/main" val="234448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Рисунок 48">
            <a:extLst>
              <a:ext uri="{FF2B5EF4-FFF2-40B4-BE49-F238E27FC236}">
                <a16:creationId xmlns:a16="http://schemas.microsoft.com/office/drawing/2014/main" id="{BDB380DE-A4BA-72F1-8349-BB10748EB079}"/>
              </a:ext>
            </a:extLst>
          </p:cNvPr>
          <p:cNvPicPr>
            <a:picLocks noChangeAspect="1"/>
          </p:cNvPicPr>
          <p:nvPr/>
        </p:nvPicPr>
        <p:blipFill>
          <a:blip r:embed="rId3"/>
          <a:stretch>
            <a:fillRect/>
          </a:stretch>
        </p:blipFill>
        <p:spPr>
          <a:xfrm>
            <a:off x="6002643" y="2125538"/>
            <a:ext cx="4354093" cy="2486069"/>
          </a:xfrm>
          <a:prstGeom prst="rect">
            <a:avLst/>
          </a:prstGeom>
        </p:spPr>
      </p:pic>
      <p:sp>
        <p:nvSpPr>
          <p:cNvPr id="10" name="Заголовок 1">
            <a:extLst>
              <a:ext uri="{FF2B5EF4-FFF2-40B4-BE49-F238E27FC236}">
                <a16:creationId xmlns:a16="http://schemas.microsoft.com/office/drawing/2014/main" id="{209A0C77-FE24-8FD1-AB68-D205E71267F5}"/>
              </a:ext>
            </a:extLst>
          </p:cNvPr>
          <p:cNvSpPr>
            <a:spLocks noGrp="1"/>
          </p:cNvSpPr>
          <p:nvPr>
            <p:ph type="title"/>
          </p:nvPr>
        </p:nvSpPr>
        <p:spPr>
          <a:xfrm>
            <a:off x="583660" y="49710"/>
            <a:ext cx="11462103" cy="771236"/>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the sequencing run:</a:t>
            </a:r>
            <a:endParaRPr lang="ru-RU" sz="2400" b="1" dirty="0">
              <a:solidFill>
                <a:srgbClr val="F6EECA"/>
              </a:solidFill>
            </a:endParaRPr>
          </a:p>
        </p:txBody>
      </p:sp>
      <p:sp>
        <p:nvSpPr>
          <p:cNvPr id="14" name="TextBox 13">
            <a:extLst>
              <a:ext uri="{FF2B5EF4-FFF2-40B4-BE49-F238E27FC236}">
                <a16:creationId xmlns:a16="http://schemas.microsoft.com/office/drawing/2014/main" id="{9B0075B6-37E1-27EC-B16B-BA0A4F0F1F5E}"/>
              </a:ext>
            </a:extLst>
          </p:cNvPr>
          <p:cNvSpPr txBox="1"/>
          <p:nvPr/>
        </p:nvSpPr>
        <p:spPr>
          <a:xfrm>
            <a:off x="583659" y="1110344"/>
            <a:ext cx="5928487" cy="830997"/>
          </a:xfrm>
          <a:prstGeom prst="rect">
            <a:avLst/>
          </a:prstGeom>
          <a:noFill/>
        </p:spPr>
        <p:txBody>
          <a:bodyPr wrap="square">
            <a:spAutoFit/>
          </a:bodyPr>
          <a:lstStyle/>
          <a:p>
            <a:r>
              <a:rPr lang="en-US" sz="1600" b="1" dirty="0">
                <a:solidFill>
                  <a:srgbClr val="F6EECA"/>
                </a:solidFill>
              </a:rPr>
              <a:t>Reduction in sequencing speed later into the run</a:t>
            </a:r>
          </a:p>
          <a:p>
            <a:r>
              <a:rPr lang="en-US" sz="1600" dirty="0">
                <a:solidFill>
                  <a:srgbClr val="F6EECA"/>
                </a:solidFill>
              </a:rPr>
              <a:t>If the DNA translocation speed drops below 300 bases per second, you may start to see a reduction in quality of data</a:t>
            </a:r>
          </a:p>
        </p:txBody>
      </p:sp>
      <p:sp>
        <p:nvSpPr>
          <p:cNvPr id="19" name="TextBox 18">
            <a:extLst>
              <a:ext uri="{FF2B5EF4-FFF2-40B4-BE49-F238E27FC236}">
                <a16:creationId xmlns:a16="http://schemas.microsoft.com/office/drawing/2014/main" id="{AAD1B338-341E-C5D6-B72E-0B29212B3625}"/>
              </a:ext>
            </a:extLst>
          </p:cNvPr>
          <p:cNvSpPr txBox="1"/>
          <p:nvPr/>
        </p:nvSpPr>
        <p:spPr>
          <a:xfrm>
            <a:off x="583659" y="2705725"/>
            <a:ext cx="5062442" cy="1077218"/>
          </a:xfrm>
          <a:prstGeom prst="rect">
            <a:avLst/>
          </a:prstGeom>
          <a:noFill/>
        </p:spPr>
        <p:txBody>
          <a:bodyPr wrap="square">
            <a:spAutoFit/>
          </a:bodyPr>
          <a:lstStyle/>
          <a:p>
            <a:r>
              <a:rPr lang="en-US" sz="1600" b="1" dirty="0">
                <a:solidFill>
                  <a:srgbClr val="F6EECA"/>
                </a:solidFill>
              </a:rPr>
              <a:t>Why?</a:t>
            </a:r>
          </a:p>
          <a:p>
            <a:r>
              <a:rPr lang="en-US" sz="1600" dirty="0">
                <a:solidFill>
                  <a:srgbClr val="F6EECA"/>
                </a:solidFill>
              </a:rPr>
              <a:t>Fast fuel consumption is typically seen when the flow cell is overloaded with library </a:t>
            </a:r>
          </a:p>
          <a:p>
            <a:r>
              <a:rPr lang="en-US" sz="1600" dirty="0">
                <a:solidFill>
                  <a:srgbClr val="F6EECA"/>
                </a:solidFill>
              </a:rPr>
              <a:t>(~5–50 </a:t>
            </a:r>
            <a:r>
              <a:rPr lang="en-US" sz="1600" dirty="0" err="1">
                <a:solidFill>
                  <a:srgbClr val="F6EECA"/>
                </a:solidFill>
              </a:rPr>
              <a:t>fmol</a:t>
            </a:r>
            <a:r>
              <a:rPr lang="en-US" sz="1600" dirty="0">
                <a:solidFill>
                  <a:srgbClr val="F6EECA"/>
                </a:solidFill>
              </a:rPr>
              <a:t> of library is recommended)</a:t>
            </a:r>
            <a:endParaRPr lang="ru-RU" sz="1600" dirty="0">
              <a:solidFill>
                <a:srgbClr val="F6EECA"/>
              </a:solidFill>
            </a:endParaRPr>
          </a:p>
        </p:txBody>
      </p:sp>
      <p:sp>
        <p:nvSpPr>
          <p:cNvPr id="23" name="TextBox 22">
            <a:extLst>
              <a:ext uri="{FF2B5EF4-FFF2-40B4-BE49-F238E27FC236}">
                <a16:creationId xmlns:a16="http://schemas.microsoft.com/office/drawing/2014/main" id="{A14E30F1-C381-DC07-2281-FE3A2FCEB1B7}"/>
              </a:ext>
            </a:extLst>
          </p:cNvPr>
          <p:cNvSpPr txBox="1"/>
          <p:nvPr/>
        </p:nvSpPr>
        <p:spPr>
          <a:xfrm>
            <a:off x="600830" y="4724484"/>
            <a:ext cx="5928487" cy="1323439"/>
          </a:xfrm>
          <a:prstGeom prst="rect">
            <a:avLst/>
          </a:prstGeom>
          <a:noFill/>
        </p:spPr>
        <p:txBody>
          <a:bodyPr wrap="square">
            <a:spAutoFit/>
          </a:bodyPr>
          <a:lstStyle/>
          <a:p>
            <a:r>
              <a:rPr lang="en-US" sz="1600" b="1" dirty="0">
                <a:solidFill>
                  <a:srgbClr val="F6EECA"/>
                </a:solidFill>
              </a:rPr>
              <a:t>Actions to do:</a:t>
            </a:r>
          </a:p>
          <a:p>
            <a:pPr marL="342900" indent="-342900">
              <a:buFont typeface="+mj-lt"/>
              <a:buAutoNum type="arabicPeriod"/>
            </a:pPr>
            <a:r>
              <a:rPr lang="en-US" sz="1600" dirty="0">
                <a:solidFill>
                  <a:srgbClr val="F6EECA"/>
                </a:solidFill>
              </a:rPr>
              <a:t>Pause the run</a:t>
            </a:r>
          </a:p>
          <a:p>
            <a:pPr marL="342900" indent="-342900">
              <a:buFont typeface="+mj-lt"/>
              <a:buAutoNum type="arabicPeriod"/>
            </a:pPr>
            <a:r>
              <a:rPr lang="en-US" sz="1600" dirty="0">
                <a:solidFill>
                  <a:srgbClr val="F6EECA"/>
                </a:solidFill>
              </a:rPr>
              <a:t>Refuel: load 250 µl of the Priming Mix into the flow cell via the priming port (</a:t>
            </a:r>
            <a:r>
              <a:rPr lang="en-US" sz="1600" u="sng" dirty="0">
                <a:solidFill>
                  <a:srgbClr val="F6EECA"/>
                </a:solidFill>
              </a:rPr>
              <a:t>not the </a:t>
            </a:r>
            <a:r>
              <a:rPr lang="en-US" sz="1600" u="sng" dirty="0" err="1">
                <a:solidFill>
                  <a:srgbClr val="F6EECA"/>
                </a:solidFill>
              </a:rPr>
              <a:t>SpotON</a:t>
            </a:r>
            <a:r>
              <a:rPr lang="en-US" sz="1600" u="sng" dirty="0">
                <a:solidFill>
                  <a:srgbClr val="F6EECA"/>
                </a:solidFill>
              </a:rPr>
              <a:t> port</a:t>
            </a:r>
            <a:r>
              <a:rPr lang="en-US" sz="1600" dirty="0">
                <a:solidFill>
                  <a:srgbClr val="F6EECA"/>
                </a:solidFill>
              </a:rPr>
              <a:t>), avoiding the introduction of air bubbles</a:t>
            </a:r>
          </a:p>
        </p:txBody>
      </p:sp>
      <p:grpSp>
        <p:nvGrpSpPr>
          <p:cNvPr id="50" name="Группа 49">
            <a:extLst>
              <a:ext uri="{FF2B5EF4-FFF2-40B4-BE49-F238E27FC236}">
                <a16:creationId xmlns:a16="http://schemas.microsoft.com/office/drawing/2014/main" id="{E0E9B80B-A9C8-2E6A-6FF7-4B939F58F04D}"/>
              </a:ext>
            </a:extLst>
          </p:cNvPr>
          <p:cNvGrpSpPr/>
          <p:nvPr/>
        </p:nvGrpSpPr>
        <p:grpSpPr>
          <a:xfrm>
            <a:off x="7354710" y="4356645"/>
            <a:ext cx="4625786" cy="2340574"/>
            <a:chOff x="6579563" y="4077946"/>
            <a:chExt cx="5025348" cy="2572359"/>
          </a:xfrm>
        </p:grpSpPr>
        <p:pic>
          <p:nvPicPr>
            <p:cNvPr id="31" name="Рисунок 30">
              <a:extLst>
                <a:ext uri="{FF2B5EF4-FFF2-40B4-BE49-F238E27FC236}">
                  <a16:creationId xmlns:a16="http://schemas.microsoft.com/office/drawing/2014/main" id="{A66DFF9A-212A-082C-859C-600F8C9B404F}"/>
                </a:ext>
              </a:extLst>
            </p:cNvPr>
            <p:cNvPicPr>
              <a:picLocks noChangeAspect="1"/>
            </p:cNvPicPr>
            <p:nvPr/>
          </p:nvPicPr>
          <p:blipFill rotWithShape="1">
            <a:blip r:embed="rId4"/>
            <a:srcRect t="19039"/>
            <a:stretch/>
          </p:blipFill>
          <p:spPr>
            <a:xfrm>
              <a:off x="6579563" y="4077946"/>
              <a:ext cx="5025348" cy="2572359"/>
            </a:xfrm>
            <a:prstGeom prst="rect">
              <a:avLst/>
            </a:prstGeom>
          </p:spPr>
        </p:pic>
        <p:sp>
          <p:nvSpPr>
            <p:cNvPr id="29" name="Овал 28">
              <a:extLst>
                <a:ext uri="{FF2B5EF4-FFF2-40B4-BE49-F238E27FC236}">
                  <a16:creationId xmlns:a16="http://schemas.microsoft.com/office/drawing/2014/main" id="{3962BBDE-F4CB-EF3B-ED51-C8B9BDB3C346}"/>
                </a:ext>
              </a:extLst>
            </p:cNvPr>
            <p:cNvSpPr/>
            <p:nvPr/>
          </p:nvSpPr>
          <p:spPr>
            <a:xfrm>
              <a:off x="8891336" y="4230553"/>
              <a:ext cx="1643982" cy="16883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4" name="Прямая соединительная линия 43">
              <a:extLst>
                <a:ext uri="{FF2B5EF4-FFF2-40B4-BE49-F238E27FC236}">
                  <a16:creationId xmlns:a16="http://schemas.microsoft.com/office/drawing/2014/main" id="{BCCE1849-0BA6-5439-85EA-9CFFB17D3C0E}"/>
                </a:ext>
              </a:extLst>
            </p:cNvPr>
            <p:cNvCxnSpPr>
              <a:cxnSpLocks/>
            </p:cNvCxnSpPr>
            <p:nvPr/>
          </p:nvCxnSpPr>
          <p:spPr>
            <a:xfrm>
              <a:off x="8015080" y="6413177"/>
              <a:ext cx="3775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 name="Группа 50">
            <a:extLst>
              <a:ext uri="{FF2B5EF4-FFF2-40B4-BE49-F238E27FC236}">
                <a16:creationId xmlns:a16="http://schemas.microsoft.com/office/drawing/2014/main" id="{7A93BB3A-0073-ACC9-6680-52A1ECA2E5A5}"/>
              </a:ext>
            </a:extLst>
          </p:cNvPr>
          <p:cNvGrpSpPr/>
          <p:nvPr/>
        </p:nvGrpSpPr>
        <p:grpSpPr>
          <a:xfrm>
            <a:off x="7948111" y="9811"/>
            <a:ext cx="4127898" cy="2438040"/>
            <a:chOff x="7897646" y="-2175"/>
            <a:chExt cx="4127898" cy="2438040"/>
          </a:xfrm>
        </p:grpSpPr>
        <p:pic>
          <p:nvPicPr>
            <p:cNvPr id="41" name="Рисунок 40">
              <a:extLst>
                <a:ext uri="{FF2B5EF4-FFF2-40B4-BE49-F238E27FC236}">
                  <a16:creationId xmlns:a16="http://schemas.microsoft.com/office/drawing/2014/main" id="{CD39B721-C0CD-F678-0FC0-F6E9C157F576}"/>
                </a:ext>
              </a:extLst>
            </p:cNvPr>
            <p:cNvPicPr>
              <a:picLocks noChangeAspect="1"/>
            </p:cNvPicPr>
            <p:nvPr/>
          </p:nvPicPr>
          <p:blipFill>
            <a:blip r:embed="rId5"/>
            <a:stretch>
              <a:fillRect/>
            </a:stretch>
          </p:blipFill>
          <p:spPr>
            <a:xfrm>
              <a:off x="7897646" y="-2175"/>
              <a:ext cx="4127898" cy="2438040"/>
            </a:xfrm>
            <a:prstGeom prst="rect">
              <a:avLst/>
            </a:prstGeom>
          </p:spPr>
        </p:pic>
        <p:cxnSp>
          <p:nvCxnSpPr>
            <p:cNvPr id="45" name="Прямая соединительная линия 44">
              <a:extLst>
                <a:ext uri="{FF2B5EF4-FFF2-40B4-BE49-F238E27FC236}">
                  <a16:creationId xmlns:a16="http://schemas.microsoft.com/office/drawing/2014/main" id="{E5870B12-3D90-479B-3159-E117613CE1D6}"/>
                </a:ext>
              </a:extLst>
            </p:cNvPr>
            <p:cNvCxnSpPr/>
            <p:nvPr/>
          </p:nvCxnSpPr>
          <p:spPr>
            <a:xfrm>
              <a:off x="8418094" y="2237604"/>
              <a:ext cx="66173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C41F98A-0B10-288D-644E-977F4868B5BF}"/>
                </a:ext>
              </a:extLst>
            </p:cNvPr>
            <p:cNvSpPr txBox="1"/>
            <p:nvPr/>
          </p:nvSpPr>
          <p:spPr>
            <a:xfrm>
              <a:off x="8625625" y="1191602"/>
              <a:ext cx="1813761" cy="369332"/>
            </a:xfrm>
            <a:prstGeom prst="rect">
              <a:avLst/>
            </a:prstGeom>
            <a:noFill/>
          </p:spPr>
          <p:txBody>
            <a:bodyPr wrap="square">
              <a:spAutoFit/>
            </a:bodyPr>
            <a:lstStyle/>
            <a:p>
              <a:r>
                <a:rPr lang="en-US" sz="1800" b="1" dirty="0"/>
                <a:t>very overloaded </a:t>
              </a:r>
              <a:endParaRPr lang="ru-RU" b="1" dirty="0"/>
            </a:p>
          </p:txBody>
        </p:sp>
      </p:grpSp>
      <p:cxnSp>
        <p:nvCxnSpPr>
          <p:cNvPr id="52" name="Прямая соединительная линия 51">
            <a:extLst>
              <a:ext uri="{FF2B5EF4-FFF2-40B4-BE49-F238E27FC236}">
                <a16:creationId xmlns:a16="http://schemas.microsoft.com/office/drawing/2014/main" id="{95B651FD-BE9E-9776-55E5-59DFE53B261B}"/>
              </a:ext>
            </a:extLst>
          </p:cNvPr>
          <p:cNvCxnSpPr>
            <a:cxnSpLocks/>
          </p:cNvCxnSpPr>
          <p:nvPr/>
        </p:nvCxnSpPr>
        <p:spPr>
          <a:xfrm>
            <a:off x="6915272" y="4466959"/>
            <a:ext cx="439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A0381A-E5A2-2E46-8652-305CBF49AE60}"/>
              </a:ext>
            </a:extLst>
          </p:cNvPr>
          <p:cNvSpPr txBox="1"/>
          <p:nvPr/>
        </p:nvSpPr>
        <p:spPr>
          <a:xfrm>
            <a:off x="6724899" y="3244334"/>
            <a:ext cx="1813761" cy="369332"/>
          </a:xfrm>
          <a:prstGeom prst="rect">
            <a:avLst/>
          </a:prstGeom>
          <a:noFill/>
        </p:spPr>
        <p:txBody>
          <a:bodyPr wrap="square">
            <a:spAutoFit/>
          </a:bodyPr>
          <a:lstStyle/>
          <a:p>
            <a:r>
              <a:rPr lang="en-US" sz="1800" b="1" dirty="0"/>
              <a:t>after refuel </a:t>
            </a:r>
            <a:endParaRPr lang="ru-RU" b="1" dirty="0"/>
          </a:p>
        </p:txBody>
      </p:sp>
      <p:sp>
        <p:nvSpPr>
          <p:cNvPr id="20" name="TextBox 19">
            <a:extLst>
              <a:ext uri="{FF2B5EF4-FFF2-40B4-BE49-F238E27FC236}">
                <a16:creationId xmlns:a16="http://schemas.microsoft.com/office/drawing/2014/main" id="{99B404EA-7173-7094-C314-D04FE7F11B47}"/>
              </a:ext>
            </a:extLst>
          </p:cNvPr>
          <p:cNvSpPr txBox="1"/>
          <p:nvPr/>
        </p:nvSpPr>
        <p:spPr>
          <a:xfrm>
            <a:off x="8294774" y="5729483"/>
            <a:ext cx="1813761" cy="369332"/>
          </a:xfrm>
          <a:prstGeom prst="rect">
            <a:avLst/>
          </a:prstGeom>
          <a:noFill/>
        </p:spPr>
        <p:txBody>
          <a:bodyPr wrap="square">
            <a:spAutoFit/>
          </a:bodyPr>
          <a:lstStyle/>
          <a:p>
            <a:r>
              <a:rPr lang="en-US" sz="1800" b="1" dirty="0"/>
              <a:t>after refuel </a:t>
            </a:r>
            <a:endParaRPr lang="ru-RU" b="1" dirty="0"/>
          </a:p>
        </p:txBody>
      </p:sp>
      <p:sp>
        <p:nvSpPr>
          <p:cNvPr id="21" name="Овал 20">
            <a:extLst>
              <a:ext uri="{FF2B5EF4-FFF2-40B4-BE49-F238E27FC236}">
                <a16:creationId xmlns:a16="http://schemas.microsoft.com/office/drawing/2014/main" id="{782FE361-2694-6566-992F-2FAD320ED125}"/>
              </a:ext>
            </a:extLst>
          </p:cNvPr>
          <p:cNvSpPr/>
          <p:nvPr/>
        </p:nvSpPr>
        <p:spPr>
          <a:xfrm>
            <a:off x="6724898" y="2249590"/>
            <a:ext cx="1104451" cy="9891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3444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DE1B53FC-F8AA-42BB-4E45-BE3BA4C8DA38}"/>
              </a:ext>
            </a:extLst>
          </p:cNvPr>
          <p:cNvPicPr>
            <a:picLocks noChangeAspect="1"/>
          </p:cNvPicPr>
          <p:nvPr/>
        </p:nvPicPr>
        <p:blipFill rotWithShape="1">
          <a:blip r:embed="rId2"/>
          <a:srcRect t="9499"/>
          <a:stretch/>
        </p:blipFill>
        <p:spPr>
          <a:xfrm>
            <a:off x="8227176" y="4263758"/>
            <a:ext cx="3032628" cy="1966808"/>
          </a:xfrm>
          <a:prstGeom prst="rect">
            <a:avLst/>
          </a:prstGeom>
        </p:spPr>
      </p:pic>
      <p:sp>
        <p:nvSpPr>
          <p:cNvPr id="7" name="TextBox 6">
            <a:extLst>
              <a:ext uri="{FF2B5EF4-FFF2-40B4-BE49-F238E27FC236}">
                <a16:creationId xmlns:a16="http://schemas.microsoft.com/office/drawing/2014/main" id="{48FA72B4-E5E5-BF35-9111-AC98C4858E48}"/>
              </a:ext>
            </a:extLst>
          </p:cNvPr>
          <p:cNvSpPr txBox="1"/>
          <p:nvPr/>
        </p:nvSpPr>
        <p:spPr>
          <a:xfrm>
            <a:off x="564204" y="203256"/>
            <a:ext cx="8495299" cy="707886"/>
          </a:xfrm>
          <a:prstGeom prst="rect">
            <a:avLst/>
          </a:prstGeom>
          <a:noFill/>
        </p:spPr>
        <p:txBody>
          <a:bodyPr wrap="square">
            <a:spAutoFit/>
          </a:bodyPr>
          <a:lstStyle/>
          <a:p>
            <a:r>
              <a:rPr lang="en-US" sz="2000" b="1" dirty="0">
                <a:solidFill>
                  <a:srgbClr val="F6EECA"/>
                </a:solidFill>
              </a:rPr>
              <a:t>T</a:t>
            </a:r>
            <a:r>
              <a:rPr lang="ru-RU" sz="2000" b="1" dirty="0" err="1">
                <a:solidFill>
                  <a:srgbClr val="F6EECA"/>
                </a:solidFill>
              </a:rPr>
              <a:t>hird-party</a:t>
            </a:r>
            <a:r>
              <a:rPr lang="ru-RU" sz="2000" b="1" dirty="0">
                <a:solidFill>
                  <a:srgbClr val="F6EECA"/>
                </a:solidFill>
              </a:rPr>
              <a:t> </a:t>
            </a:r>
            <a:r>
              <a:rPr lang="ru-RU" sz="2000" b="1" dirty="0" err="1">
                <a:solidFill>
                  <a:srgbClr val="F6EECA"/>
                </a:solidFill>
              </a:rPr>
              <a:t>reagents</a:t>
            </a:r>
            <a:r>
              <a:rPr lang="en-US" sz="2000" b="1" dirty="0">
                <a:solidFill>
                  <a:srgbClr val="F6EECA"/>
                </a:solidFill>
              </a:rPr>
              <a:t> for Library Prep: (1000 samples)</a:t>
            </a:r>
            <a:endParaRPr lang="en-US" sz="2000" dirty="0">
              <a:solidFill>
                <a:srgbClr val="F6EECA"/>
              </a:solidFill>
              <a:effectLst/>
            </a:endParaRPr>
          </a:p>
          <a:p>
            <a:endParaRPr lang="en-US" sz="2000" dirty="0">
              <a:solidFill>
                <a:srgbClr val="F6EECA"/>
              </a:solidFill>
              <a:effectLst/>
            </a:endParaRPr>
          </a:p>
        </p:txBody>
      </p:sp>
      <p:pic>
        <p:nvPicPr>
          <p:cNvPr id="9" name="Рисунок 8">
            <a:extLst>
              <a:ext uri="{FF2B5EF4-FFF2-40B4-BE49-F238E27FC236}">
                <a16:creationId xmlns:a16="http://schemas.microsoft.com/office/drawing/2014/main" id="{646388C2-9EA9-F470-A879-7626B76A3ABD}"/>
              </a:ext>
            </a:extLst>
          </p:cNvPr>
          <p:cNvPicPr>
            <a:picLocks noChangeAspect="1"/>
          </p:cNvPicPr>
          <p:nvPr/>
        </p:nvPicPr>
        <p:blipFill>
          <a:blip r:embed="rId3"/>
          <a:stretch>
            <a:fillRect/>
          </a:stretch>
        </p:blipFill>
        <p:spPr>
          <a:xfrm>
            <a:off x="4389519" y="4263758"/>
            <a:ext cx="3437012" cy="1966807"/>
          </a:xfrm>
          <a:prstGeom prst="rect">
            <a:avLst/>
          </a:prstGeom>
        </p:spPr>
      </p:pic>
      <p:sp>
        <p:nvSpPr>
          <p:cNvPr id="13" name="TextBox 12">
            <a:extLst>
              <a:ext uri="{FF2B5EF4-FFF2-40B4-BE49-F238E27FC236}">
                <a16:creationId xmlns:a16="http://schemas.microsoft.com/office/drawing/2014/main" id="{2F55FD3E-19AE-92C8-96FF-C84F9D749BE7}"/>
              </a:ext>
            </a:extLst>
          </p:cNvPr>
          <p:cNvSpPr txBox="1"/>
          <p:nvPr/>
        </p:nvSpPr>
        <p:spPr>
          <a:xfrm>
            <a:off x="564204" y="782288"/>
            <a:ext cx="1962685" cy="400110"/>
          </a:xfrm>
          <a:prstGeom prst="rect">
            <a:avLst/>
          </a:prstGeom>
          <a:noFill/>
        </p:spPr>
        <p:txBody>
          <a:bodyPr wrap="square">
            <a:spAutoFit/>
          </a:bodyPr>
          <a:lstStyle/>
          <a:p>
            <a:r>
              <a:rPr lang="en-US" sz="2000" dirty="0">
                <a:solidFill>
                  <a:srgbClr val="F6EECA"/>
                </a:solidFill>
              </a:rPr>
              <a:t>RT PCR step:</a:t>
            </a:r>
            <a:endParaRPr lang="ru-RU" sz="2000" dirty="0">
              <a:solidFill>
                <a:srgbClr val="F6EECA"/>
              </a:solidFill>
            </a:endParaRPr>
          </a:p>
        </p:txBody>
      </p:sp>
      <p:sp>
        <p:nvSpPr>
          <p:cNvPr id="17" name="TextBox 16">
            <a:extLst>
              <a:ext uri="{FF2B5EF4-FFF2-40B4-BE49-F238E27FC236}">
                <a16:creationId xmlns:a16="http://schemas.microsoft.com/office/drawing/2014/main" id="{334A5234-A72A-CAAA-656F-B57FEB7754EA}"/>
              </a:ext>
            </a:extLst>
          </p:cNvPr>
          <p:cNvSpPr txBox="1"/>
          <p:nvPr/>
        </p:nvSpPr>
        <p:spPr>
          <a:xfrm>
            <a:off x="8725548" y="6230565"/>
            <a:ext cx="2255588" cy="369332"/>
          </a:xfrm>
          <a:prstGeom prst="rect">
            <a:avLst/>
          </a:prstGeom>
          <a:noFill/>
        </p:spPr>
        <p:txBody>
          <a:bodyPr wrap="square">
            <a:spAutoFit/>
          </a:bodyPr>
          <a:lstStyle/>
          <a:p>
            <a:pPr rtl="0" fontAlgn="b"/>
            <a:r>
              <a:rPr lang="en-US" sz="1800" dirty="0">
                <a:solidFill>
                  <a:srgbClr val="F6EECA"/>
                </a:solidFill>
                <a:effectLst/>
              </a:rPr>
              <a:t>dNTP Solution Mix</a:t>
            </a:r>
          </a:p>
        </p:txBody>
      </p:sp>
      <p:sp>
        <p:nvSpPr>
          <p:cNvPr id="21" name="TextBox 20">
            <a:extLst>
              <a:ext uri="{FF2B5EF4-FFF2-40B4-BE49-F238E27FC236}">
                <a16:creationId xmlns:a16="http://schemas.microsoft.com/office/drawing/2014/main" id="{5C2D00A6-18AD-803E-8683-70220F6C45F9}"/>
              </a:ext>
            </a:extLst>
          </p:cNvPr>
          <p:cNvSpPr txBox="1"/>
          <p:nvPr/>
        </p:nvSpPr>
        <p:spPr>
          <a:xfrm>
            <a:off x="4116177" y="6230565"/>
            <a:ext cx="4110999" cy="369332"/>
          </a:xfrm>
          <a:prstGeom prst="rect">
            <a:avLst/>
          </a:prstGeom>
          <a:noFill/>
        </p:spPr>
        <p:txBody>
          <a:bodyPr wrap="square">
            <a:spAutoFit/>
          </a:bodyPr>
          <a:lstStyle/>
          <a:p>
            <a:r>
              <a:rPr lang="en-US" sz="1800" dirty="0">
                <a:solidFill>
                  <a:srgbClr val="F6EECA"/>
                </a:solidFill>
              </a:rPr>
              <a:t>Q5 Hot Start High-Fidelity Polymerase</a:t>
            </a:r>
          </a:p>
        </p:txBody>
      </p:sp>
      <p:graphicFrame>
        <p:nvGraphicFramePr>
          <p:cNvPr id="27" name="Таблица 26">
            <a:extLst>
              <a:ext uri="{FF2B5EF4-FFF2-40B4-BE49-F238E27FC236}">
                <a16:creationId xmlns:a16="http://schemas.microsoft.com/office/drawing/2014/main" id="{68DEB992-6D31-83DB-089D-181D0EDB99E5}"/>
              </a:ext>
            </a:extLst>
          </p:cNvPr>
          <p:cNvGraphicFramePr>
            <a:graphicFrameLocks noGrp="1"/>
          </p:cNvGraphicFramePr>
          <p:nvPr>
            <p:extLst>
              <p:ext uri="{D42A27DB-BD31-4B8C-83A1-F6EECF244321}">
                <p14:modId xmlns:p14="http://schemas.microsoft.com/office/powerpoint/2010/main" val="747844022"/>
              </p:ext>
            </p:extLst>
          </p:nvPr>
        </p:nvGraphicFramePr>
        <p:xfrm>
          <a:off x="690664" y="1319307"/>
          <a:ext cx="11400020" cy="1488964"/>
        </p:xfrm>
        <a:graphic>
          <a:graphicData uri="http://schemas.openxmlformats.org/drawingml/2006/table">
            <a:tbl>
              <a:tblPr/>
              <a:tblGrid>
                <a:gridCol w="3247005">
                  <a:extLst>
                    <a:ext uri="{9D8B030D-6E8A-4147-A177-3AD203B41FA5}">
                      <a16:colId xmlns:a16="http://schemas.microsoft.com/office/drawing/2014/main" val="39522438"/>
                    </a:ext>
                  </a:extLst>
                </a:gridCol>
                <a:gridCol w="2151862">
                  <a:extLst>
                    <a:ext uri="{9D8B030D-6E8A-4147-A177-3AD203B41FA5}">
                      <a16:colId xmlns:a16="http://schemas.microsoft.com/office/drawing/2014/main" val="3854263176"/>
                    </a:ext>
                  </a:extLst>
                </a:gridCol>
                <a:gridCol w="1594683">
                  <a:extLst>
                    <a:ext uri="{9D8B030D-6E8A-4147-A177-3AD203B41FA5}">
                      <a16:colId xmlns:a16="http://schemas.microsoft.com/office/drawing/2014/main" val="2899753007"/>
                    </a:ext>
                  </a:extLst>
                </a:gridCol>
                <a:gridCol w="4406470">
                  <a:extLst>
                    <a:ext uri="{9D8B030D-6E8A-4147-A177-3AD203B41FA5}">
                      <a16:colId xmlns:a16="http://schemas.microsoft.com/office/drawing/2014/main" val="3296242766"/>
                    </a:ext>
                  </a:extLst>
                </a:gridCol>
              </a:tblGrid>
              <a:tr h="215106">
                <a:tc>
                  <a:txBody>
                    <a:bodyPr/>
                    <a:lstStyle/>
                    <a:p>
                      <a:pPr algn="ctr" rtl="0" fontAlgn="ctr"/>
                      <a:r>
                        <a:rPr lang="en-US" sz="1400" b="1" dirty="0">
                          <a:effectLst/>
                        </a:rPr>
                        <a:t>Reagent</a:t>
                      </a:r>
                    </a:p>
                  </a:txBody>
                  <a:tcPr marL="15707" marR="15707"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a:effectLst/>
                        </a:rPr>
                        <a:t>Supplier</a:t>
                      </a: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Library Step</a:t>
                      </a: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Contents</a:t>
                      </a:r>
                    </a:p>
                  </a:txBody>
                  <a:tcPr marL="15707" marR="15707"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7626119"/>
                  </a:ext>
                </a:extLst>
              </a:tr>
              <a:tr h="430215">
                <a:tc>
                  <a:txBody>
                    <a:bodyPr/>
                    <a:lstStyle/>
                    <a:p>
                      <a:pPr rtl="0" fontAlgn="b"/>
                      <a:r>
                        <a:rPr lang="en-US" sz="1400" dirty="0">
                          <a:effectLst/>
                        </a:rPr>
                        <a:t>1) </a:t>
                      </a:r>
                      <a:r>
                        <a:rPr lang="en-US" sz="1400" dirty="0" err="1">
                          <a:effectLst/>
                        </a:rPr>
                        <a:t>Lunascript</a:t>
                      </a:r>
                      <a:r>
                        <a:rPr lang="en-US" sz="1400" dirty="0">
                          <a:effectLst/>
                        </a:rPr>
                        <a:t> RT Super-mix</a:t>
                      </a:r>
                    </a:p>
                  </a:txBody>
                  <a:tcPr marL="15707" marR="15707"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New England </a:t>
                      </a:r>
                      <a:r>
                        <a:rPr lang="en-US" sz="1400" dirty="0" err="1">
                          <a:effectLst/>
                        </a:rPr>
                        <a:t>BioLabs</a:t>
                      </a:r>
                      <a:endParaRPr lang="en-US" sz="1400" dirty="0">
                        <a:effectLst/>
                      </a:endParaRP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RT</a:t>
                      </a: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400" dirty="0">
                          <a:effectLst/>
                        </a:rPr>
                        <a:t>Ready-to-use mix</a:t>
                      </a:r>
                    </a:p>
                  </a:txBody>
                  <a:tcPr marL="15707" marR="15707"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1097549"/>
                  </a:ext>
                </a:extLst>
              </a:tr>
              <a:tr h="416923">
                <a:tc>
                  <a:txBody>
                    <a:bodyPr/>
                    <a:lstStyle/>
                    <a:p>
                      <a:pPr rtl="0" fontAlgn="b"/>
                      <a:r>
                        <a:rPr lang="en-US" sz="1400" dirty="0">
                          <a:effectLst/>
                        </a:rPr>
                        <a:t>2) Q5 Hot Start High-Fidelity Master-mix</a:t>
                      </a:r>
                    </a:p>
                  </a:txBody>
                  <a:tcPr marL="15707" marR="15707"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New England </a:t>
                      </a:r>
                      <a:r>
                        <a:rPr lang="en-US" sz="1400" dirty="0" err="1">
                          <a:effectLst/>
                        </a:rPr>
                        <a:t>BioLabs</a:t>
                      </a:r>
                      <a:endParaRPr lang="en-US" sz="1400" dirty="0">
                        <a:effectLst/>
                      </a:endParaRP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PCR</a:t>
                      </a: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400" dirty="0">
                          <a:effectLst/>
                        </a:rPr>
                        <a:t>Q5</a:t>
                      </a:r>
                      <a:r>
                        <a:rPr lang="pl-PL" sz="1400" dirty="0">
                          <a:effectLst/>
                        </a:rPr>
                        <a:t> </a:t>
                      </a:r>
                      <a:r>
                        <a:rPr lang="en-US" sz="1400" dirty="0">
                          <a:effectLst/>
                        </a:rPr>
                        <a:t>P</a:t>
                      </a:r>
                      <a:r>
                        <a:rPr lang="pl-PL" sz="1400" dirty="0">
                          <a:effectLst/>
                        </a:rPr>
                        <a:t>ol</a:t>
                      </a:r>
                      <a:r>
                        <a:rPr lang="en-US" sz="1400" dirty="0" err="1">
                          <a:effectLst/>
                        </a:rPr>
                        <a:t>ymerase</a:t>
                      </a:r>
                      <a:r>
                        <a:rPr lang="pl-PL" sz="1400" dirty="0">
                          <a:effectLst/>
                        </a:rPr>
                        <a:t>,</a:t>
                      </a:r>
                      <a:r>
                        <a:rPr lang="en-US" sz="1400" dirty="0">
                          <a:effectLst/>
                        </a:rPr>
                        <a:t> and Q5 </a:t>
                      </a:r>
                      <a:r>
                        <a:rPr lang="pl-PL" sz="1400" dirty="0">
                          <a:effectLst/>
                        </a:rPr>
                        <a:t>buffer</a:t>
                      </a:r>
                    </a:p>
                  </a:txBody>
                  <a:tcPr marL="15707" marR="15707"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169446342"/>
                  </a:ext>
                </a:extLst>
              </a:tr>
              <a:tr h="416923">
                <a:tc>
                  <a:txBody>
                    <a:bodyPr/>
                    <a:lstStyle/>
                    <a:p>
                      <a:pPr algn="l" rtl="0" fontAlgn="b"/>
                      <a:r>
                        <a:rPr lang="en-US" sz="1400" dirty="0">
                          <a:effectLst/>
                        </a:rPr>
                        <a:t>3) dNTP Solution Mix</a:t>
                      </a:r>
                    </a:p>
                    <a:p>
                      <a:pPr rtl="0" fontAlgn="b"/>
                      <a:endParaRPr lang="en-US" sz="1400" dirty="0">
                        <a:effectLst/>
                      </a:endParaRPr>
                    </a:p>
                  </a:txBody>
                  <a:tcPr marL="15707" marR="15707" marT="0" marB="0" anchor="b">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a:effectLst/>
                        </a:rPr>
                        <a:t>Thermo Fisher</a:t>
                      </a: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endParaRPr lang="en-US" sz="1400" dirty="0">
                        <a:effectLst/>
                      </a:endParaRPr>
                    </a:p>
                  </a:txBody>
                  <a:tcPr marL="15707" marR="15707"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400" dirty="0">
                          <a:effectLst/>
                        </a:rPr>
                        <a:t>Ready-to-use</a:t>
                      </a:r>
                    </a:p>
                  </a:txBody>
                  <a:tcPr marL="15707" marR="15707"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96489700"/>
                  </a:ext>
                </a:extLst>
              </a:tr>
            </a:tbl>
          </a:graphicData>
        </a:graphic>
      </p:graphicFrame>
      <p:graphicFrame>
        <p:nvGraphicFramePr>
          <p:cNvPr id="28" name="Таблица 27">
            <a:extLst>
              <a:ext uri="{FF2B5EF4-FFF2-40B4-BE49-F238E27FC236}">
                <a16:creationId xmlns:a16="http://schemas.microsoft.com/office/drawing/2014/main" id="{A436575F-040C-FB4C-5A60-F4DE84DE63BB}"/>
              </a:ext>
            </a:extLst>
          </p:cNvPr>
          <p:cNvGraphicFramePr>
            <a:graphicFrameLocks noGrp="1"/>
          </p:cNvGraphicFramePr>
          <p:nvPr>
            <p:extLst>
              <p:ext uri="{D42A27DB-BD31-4B8C-83A1-F6EECF244321}">
                <p14:modId xmlns:p14="http://schemas.microsoft.com/office/powerpoint/2010/main" val="1044852085"/>
              </p:ext>
            </p:extLst>
          </p:nvPr>
        </p:nvGraphicFramePr>
        <p:xfrm>
          <a:off x="1210864" y="3153222"/>
          <a:ext cx="9770272" cy="337904"/>
        </p:xfrm>
        <a:graphic>
          <a:graphicData uri="http://schemas.openxmlformats.org/drawingml/2006/table">
            <a:tbl>
              <a:tblPr/>
              <a:tblGrid>
                <a:gridCol w="2672878">
                  <a:extLst>
                    <a:ext uri="{9D8B030D-6E8A-4147-A177-3AD203B41FA5}">
                      <a16:colId xmlns:a16="http://schemas.microsoft.com/office/drawing/2014/main" val="3782795566"/>
                    </a:ext>
                  </a:extLst>
                </a:gridCol>
                <a:gridCol w="2587381">
                  <a:extLst>
                    <a:ext uri="{9D8B030D-6E8A-4147-A177-3AD203B41FA5}">
                      <a16:colId xmlns:a16="http://schemas.microsoft.com/office/drawing/2014/main" val="3773892111"/>
                    </a:ext>
                  </a:extLst>
                </a:gridCol>
                <a:gridCol w="4510013">
                  <a:extLst>
                    <a:ext uri="{9D8B030D-6E8A-4147-A177-3AD203B41FA5}">
                      <a16:colId xmlns:a16="http://schemas.microsoft.com/office/drawing/2014/main" val="1332421402"/>
                    </a:ext>
                  </a:extLst>
                </a:gridCol>
              </a:tblGrid>
              <a:tr h="337904">
                <a:tc>
                  <a:txBody>
                    <a:bodyPr/>
                    <a:lstStyle/>
                    <a:p>
                      <a:pPr rtl="0" fontAlgn="b"/>
                      <a:r>
                        <a:rPr lang="en-US" sz="1800" dirty="0">
                          <a:effectLst/>
                        </a:rPr>
                        <a:t>Primer Set (Artic V4.1)</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6">
                        <a:lumMod val="40000"/>
                        <a:lumOff val="60000"/>
                      </a:schemeClr>
                    </a:solidFill>
                  </a:tcPr>
                </a:tc>
                <a:tc>
                  <a:txBody>
                    <a:bodyPr/>
                    <a:lstStyle/>
                    <a:p>
                      <a:pPr algn="ctr" rtl="0" fontAlgn="b"/>
                      <a:endParaRPr lang="ru-RU" sz="1800" dirty="0">
                        <a:effectLst/>
                      </a:endParaRP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6">
                        <a:lumMod val="40000"/>
                        <a:lumOff val="60000"/>
                      </a:schemeClr>
                    </a:solidFill>
                  </a:tcPr>
                </a:tc>
                <a:tc>
                  <a:txBody>
                    <a:bodyPr/>
                    <a:lstStyle/>
                    <a:p>
                      <a:pPr rtl="0" fontAlgn="b"/>
                      <a:r>
                        <a:rPr lang="en-US" sz="1800" dirty="0">
                          <a:effectLst/>
                        </a:rPr>
                        <a:t>Primer sets (A &amp; B) to go (collect on today)</a:t>
                      </a:r>
                      <a:endParaRPr lang="ru-RU" sz="1800" dirty="0">
                        <a:effectLst/>
                      </a:endParaRP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864125840"/>
                  </a:ext>
                </a:extLst>
              </a:tr>
            </a:tbl>
          </a:graphicData>
        </a:graphic>
      </p:graphicFrame>
      <p:pic>
        <p:nvPicPr>
          <p:cNvPr id="12" name="Рисунок 4">
            <a:extLst>
              <a:ext uri="{FF2B5EF4-FFF2-40B4-BE49-F238E27FC236}">
                <a16:creationId xmlns:a16="http://schemas.microsoft.com/office/drawing/2014/main" id="{79F77E20-5304-4257-9C3D-76B3D4AA30BA}"/>
              </a:ext>
            </a:extLst>
          </p:cNvPr>
          <p:cNvPicPr>
            <a:picLocks noChangeAspect="1"/>
          </p:cNvPicPr>
          <p:nvPr/>
        </p:nvPicPr>
        <p:blipFill>
          <a:blip r:embed="rId4"/>
          <a:stretch>
            <a:fillRect/>
          </a:stretch>
        </p:blipFill>
        <p:spPr>
          <a:xfrm>
            <a:off x="721326" y="4263758"/>
            <a:ext cx="3394851" cy="1966807"/>
          </a:xfrm>
          <a:prstGeom prst="rect">
            <a:avLst/>
          </a:prstGeom>
        </p:spPr>
      </p:pic>
      <p:sp>
        <p:nvSpPr>
          <p:cNvPr id="14" name="TextBox 13">
            <a:extLst>
              <a:ext uri="{FF2B5EF4-FFF2-40B4-BE49-F238E27FC236}">
                <a16:creationId xmlns:a16="http://schemas.microsoft.com/office/drawing/2014/main" id="{3AD2C8EF-B720-42B0-9933-AF1C3647F256}"/>
              </a:ext>
            </a:extLst>
          </p:cNvPr>
          <p:cNvSpPr txBox="1"/>
          <p:nvPr/>
        </p:nvSpPr>
        <p:spPr>
          <a:xfrm>
            <a:off x="799984" y="6230565"/>
            <a:ext cx="6096000" cy="369332"/>
          </a:xfrm>
          <a:prstGeom prst="rect">
            <a:avLst/>
          </a:prstGeom>
          <a:noFill/>
        </p:spPr>
        <p:txBody>
          <a:bodyPr wrap="square">
            <a:spAutoFit/>
          </a:bodyPr>
          <a:lstStyle/>
          <a:p>
            <a:r>
              <a:rPr lang="en-US" sz="1800" dirty="0" err="1">
                <a:solidFill>
                  <a:srgbClr val="F6EECA"/>
                </a:solidFill>
                <a:effectLst/>
              </a:rPr>
              <a:t>Lunascript</a:t>
            </a:r>
            <a:r>
              <a:rPr lang="en-US" sz="1800" dirty="0">
                <a:solidFill>
                  <a:srgbClr val="F6EECA"/>
                </a:solidFill>
                <a:effectLst/>
              </a:rPr>
              <a:t> RT Super-mix</a:t>
            </a:r>
            <a:endParaRPr lang="ru-RU" sz="1800" dirty="0">
              <a:solidFill>
                <a:srgbClr val="F6EECA"/>
              </a:solidFill>
            </a:endParaRPr>
          </a:p>
        </p:txBody>
      </p:sp>
    </p:spTree>
    <p:extLst>
      <p:ext uri="{BB962C8B-B14F-4D97-AF65-F5344CB8AC3E}">
        <p14:creationId xmlns:p14="http://schemas.microsoft.com/office/powerpoint/2010/main" val="3821896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FA72B4-E5E5-BF35-9111-AC98C4858E48}"/>
              </a:ext>
            </a:extLst>
          </p:cNvPr>
          <p:cNvSpPr txBox="1"/>
          <p:nvPr/>
        </p:nvSpPr>
        <p:spPr>
          <a:xfrm>
            <a:off x="512759" y="249046"/>
            <a:ext cx="8780207" cy="1015663"/>
          </a:xfrm>
          <a:prstGeom prst="rect">
            <a:avLst/>
          </a:prstGeom>
          <a:noFill/>
        </p:spPr>
        <p:txBody>
          <a:bodyPr wrap="square">
            <a:spAutoFit/>
          </a:bodyPr>
          <a:lstStyle/>
          <a:p>
            <a:r>
              <a:rPr lang="en-AU" sz="2000" b="1" dirty="0">
                <a:solidFill>
                  <a:srgbClr val="F6EECA"/>
                </a:solidFill>
              </a:rPr>
              <a:t>T</a:t>
            </a:r>
            <a:r>
              <a:rPr lang="ru-RU" sz="2000" b="1" dirty="0">
                <a:solidFill>
                  <a:srgbClr val="F6EECA"/>
                </a:solidFill>
              </a:rPr>
              <a:t>hird-party reagents</a:t>
            </a:r>
            <a:r>
              <a:rPr lang="en-US" sz="2000" b="1" dirty="0">
                <a:solidFill>
                  <a:srgbClr val="F6EECA"/>
                </a:solidFill>
              </a:rPr>
              <a:t> for Library Prep: (1000 samples)</a:t>
            </a:r>
            <a:endParaRPr lang="en-US" sz="2000" dirty="0">
              <a:solidFill>
                <a:srgbClr val="F6EECA"/>
              </a:solidFill>
              <a:effectLst/>
            </a:endParaRPr>
          </a:p>
          <a:p>
            <a:endParaRPr lang="en-US" sz="2000" dirty="0">
              <a:solidFill>
                <a:srgbClr val="F6EECA"/>
              </a:solidFill>
              <a:effectLst/>
            </a:endParaRPr>
          </a:p>
          <a:p>
            <a:r>
              <a:rPr lang="en-US" sz="2000" b="1" dirty="0"/>
              <a:t> </a:t>
            </a:r>
            <a:r>
              <a:rPr lang="ru-RU" sz="2000" b="1" dirty="0"/>
              <a:t> </a:t>
            </a:r>
          </a:p>
        </p:txBody>
      </p:sp>
      <p:sp>
        <p:nvSpPr>
          <p:cNvPr id="13" name="TextBox 12">
            <a:extLst>
              <a:ext uri="{FF2B5EF4-FFF2-40B4-BE49-F238E27FC236}">
                <a16:creationId xmlns:a16="http://schemas.microsoft.com/office/drawing/2014/main" id="{2F55FD3E-19AE-92C8-96FF-C84F9D749BE7}"/>
              </a:ext>
            </a:extLst>
          </p:cNvPr>
          <p:cNvSpPr txBox="1"/>
          <p:nvPr/>
        </p:nvSpPr>
        <p:spPr>
          <a:xfrm>
            <a:off x="512759" y="778092"/>
            <a:ext cx="7316546" cy="400110"/>
          </a:xfrm>
          <a:prstGeom prst="rect">
            <a:avLst/>
          </a:prstGeom>
          <a:noFill/>
        </p:spPr>
        <p:txBody>
          <a:bodyPr wrap="square">
            <a:spAutoFit/>
          </a:bodyPr>
          <a:lstStyle/>
          <a:p>
            <a:r>
              <a:rPr lang="en-US" sz="2000" dirty="0">
                <a:solidFill>
                  <a:srgbClr val="F6EECA"/>
                </a:solidFill>
              </a:rPr>
              <a:t>SPRI clean up step &amp; </a:t>
            </a:r>
            <a:r>
              <a:rPr lang="en-US" sz="2000" dirty="0">
                <a:solidFill>
                  <a:srgbClr val="F6EECA"/>
                </a:solidFill>
                <a:effectLst/>
              </a:rPr>
              <a:t>Qubit quantification</a:t>
            </a:r>
            <a:r>
              <a:rPr lang="en-US" sz="2000" dirty="0"/>
              <a:t>:</a:t>
            </a:r>
            <a:endParaRPr lang="ru-RU" sz="2000" dirty="0"/>
          </a:p>
        </p:txBody>
      </p:sp>
      <p:sp>
        <p:nvSpPr>
          <p:cNvPr id="17" name="TextBox 16">
            <a:extLst>
              <a:ext uri="{FF2B5EF4-FFF2-40B4-BE49-F238E27FC236}">
                <a16:creationId xmlns:a16="http://schemas.microsoft.com/office/drawing/2014/main" id="{334A5234-A72A-CAAA-656F-B57FEB7754EA}"/>
              </a:ext>
            </a:extLst>
          </p:cNvPr>
          <p:cNvSpPr txBox="1"/>
          <p:nvPr/>
        </p:nvSpPr>
        <p:spPr>
          <a:xfrm>
            <a:off x="3043237" y="6201088"/>
            <a:ext cx="2255588" cy="369332"/>
          </a:xfrm>
          <a:prstGeom prst="rect">
            <a:avLst/>
          </a:prstGeom>
          <a:noFill/>
        </p:spPr>
        <p:txBody>
          <a:bodyPr wrap="square">
            <a:spAutoFit/>
          </a:bodyPr>
          <a:lstStyle/>
          <a:p>
            <a:pPr algn="ctr" rtl="0" fontAlgn="b"/>
            <a:r>
              <a:rPr lang="en-US" sz="1800" dirty="0">
                <a:solidFill>
                  <a:srgbClr val="F6EECA"/>
                </a:solidFill>
                <a:effectLst/>
              </a:rPr>
              <a:t>magnetic beads</a:t>
            </a:r>
          </a:p>
        </p:txBody>
      </p:sp>
      <p:sp>
        <p:nvSpPr>
          <p:cNvPr id="23" name="TextBox 22">
            <a:extLst>
              <a:ext uri="{FF2B5EF4-FFF2-40B4-BE49-F238E27FC236}">
                <a16:creationId xmlns:a16="http://schemas.microsoft.com/office/drawing/2014/main" id="{4970EAE0-EF8F-3B7E-A965-F528F242F20A}"/>
              </a:ext>
            </a:extLst>
          </p:cNvPr>
          <p:cNvSpPr txBox="1"/>
          <p:nvPr/>
        </p:nvSpPr>
        <p:spPr>
          <a:xfrm>
            <a:off x="6064176" y="6201390"/>
            <a:ext cx="3058098" cy="369332"/>
          </a:xfrm>
          <a:prstGeom prst="rect">
            <a:avLst/>
          </a:prstGeom>
          <a:noFill/>
        </p:spPr>
        <p:txBody>
          <a:bodyPr wrap="square">
            <a:spAutoFit/>
          </a:bodyPr>
          <a:lstStyle/>
          <a:p>
            <a:pPr algn="ctr" rtl="0" fontAlgn="b"/>
            <a:r>
              <a:rPr lang="en-US" sz="1800" dirty="0">
                <a:solidFill>
                  <a:srgbClr val="F6EECA"/>
                </a:solidFill>
                <a:effectLst/>
              </a:rPr>
              <a:t>Dye mix and standards</a:t>
            </a:r>
          </a:p>
        </p:txBody>
      </p:sp>
      <p:pic>
        <p:nvPicPr>
          <p:cNvPr id="3074" name="Picture 2" descr="Ampure PB direct replacement_Pacific Biosciences">
            <a:extLst>
              <a:ext uri="{FF2B5EF4-FFF2-40B4-BE49-F238E27FC236}">
                <a16:creationId xmlns:a16="http://schemas.microsoft.com/office/drawing/2014/main" id="{28F5E581-B813-8AFD-FD74-EA37DAB15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252" y="3102863"/>
            <a:ext cx="2447559" cy="30748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vitrogen™ Qubit™ 1X dsDNA High Sensitivity (HS) and Broad Range (BR) Assay  Kits 500 assays Invitrogen™ Qubit™ 1X dsDNA High Sensitivity (HS) and Broad  Range (BR) Assay Kits | Fisher Scientific">
            <a:extLst>
              <a:ext uri="{FF2B5EF4-FFF2-40B4-BE49-F238E27FC236}">
                <a16:creationId xmlns:a16="http://schemas.microsoft.com/office/drawing/2014/main" id="{C5A8900B-709B-6852-ECB4-C9BB002098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09"/>
          <a:stretch/>
        </p:blipFill>
        <p:spPr bwMode="auto">
          <a:xfrm>
            <a:off x="5713202" y="3102862"/>
            <a:ext cx="3760046" cy="30748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Таблица 11">
            <a:extLst>
              <a:ext uri="{FF2B5EF4-FFF2-40B4-BE49-F238E27FC236}">
                <a16:creationId xmlns:a16="http://schemas.microsoft.com/office/drawing/2014/main" id="{E81BEBA3-0D03-16F6-622A-CFAD0C0CA351}"/>
              </a:ext>
            </a:extLst>
          </p:cNvPr>
          <p:cNvGraphicFramePr>
            <a:graphicFrameLocks noGrp="1"/>
          </p:cNvGraphicFramePr>
          <p:nvPr>
            <p:extLst>
              <p:ext uri="{D42A27DB-BD31-4B8C-83A1-F6EECF244321}">
                <p14:modId xmlns:p14="http://schemas.microsoft.com/office/powerpoint/2010/main" val="313140235"/>
              </p:ext>
            </p:extLst>
          </p:nvPr>
        </p:nvGraphicFramePr>
        <p:xfrm>
          <a:off x="671209" y="1517138"/>
          <a:ext cx="11340817" cy="1069951"/>
        </p:xfrm>
        <a:graphic>
          <a:graphicData uri="http://schemas.openxmlformats.org/drawingml/2006/table">
            <a:tbl>
              <a:tblPr/>
              <a:tblGrid>
                <a:gridCol w="2959536">
                  <a:extLst>
                    <a:ext uri="{9D8B030D-6E8A-4147-A177-3AD203B41FA5}">
                      <a16:colId xmlns:a16="http://schemas.microsoft.com/office/drawing/2014/main" val="39522438"/>
                    </a:ext>
                  </a:extLst>
                </a:gridCol>
                <a:gridCol w="2153265">
                  <a:extLst>
                    <a:ext uri="{9D8B030D-6E8A-4147-A177-3AD203B41FA5}">
                      <a16:colId xmlns:a16="http://schemas.microsoft.com/office/drawing/2014/main" val="3854263176"/>
                    </a:ext>
                  </a:extLst>
                </a:gridCol>
                <a:gridCol w="1844430">
                  <a:extLst>
                    <a:ext uri="{9D8B030D-6E8A-4147-A177-3AD203B41FA5}">
                      <a16:colId xmlns:a16="http://schemas.microsoft.com/office/drawing/2014/main" val="2899753007"/>
                    </a:ext>
                  </a:extLst>
                </a:gridCol>
                <a:gridCol w="4383586">
                  <a:extLst>
                    <a:ext uri="{9D8B030D-6E8A-4147-A177-3AD203B41FA5}">
                      <a16:colId xmlns:a16="http://schemas.microsoft.com/office/drawing/2014/main" val="3296242766"/>
                    </a:ext>
                  </a:extLst>
                </a:gridCol>
              </a:tblGrid>
              <a:tr h="213989">
                <a:tc>
                  <a:txBody>
                    <a:bodyPr/>
                    <a:lstStyle/>
                    <a:p>
                      <a:pPr algn="ctr" rtl="0" fontAlgn="ctr"/>
                      <a:r>
                        <a:rPr lang="en-US" sz="1400" b="1" dirty="0">
                          <a:effectLst/>
                        </a:rPr>
                        <a:t>Reagent</a:t>
                      </a:r>
                    </a:p>
                  </a:txBody>
                  <a:tcPr marL="15625" marR="15625"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a:effectLst/>
                        </a:rPr>
                        <a:t>Supplier</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Library Step</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Contents</a:t>
                      </a:r>
                    </a:p>
                  </a:txBody>
                  <a:tcPr marL="15625" marR="15625"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7626119"/>
                  </a:ext>
                </a:extLst>
              </a:tr>
              <a:tr h="427981">
                <a:tc>
                  <a:txBody>
                    <a:bodyPr/>
                    <a:lstStyle/>
                    <a:p>
                      <a:pPr rtl="0" fontAlgn="b"/>
                      <a:r>
                        <a:rPr lang="en-US" sz="1400" dirty="0">
                          <a:effectLst/>
                        </a:rPr>
                        <a:t>1) PCR Clean - DX </a:t>
                      </a:r>
                    </a:p>
                  </a:txBody>
                  <a:tcPr marL="15625" marR="15625"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a:effectLst/>
                        </a:rPr>
                        <a:t>Aline BioSciences</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SPRI clean up</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400" dirty="0">
                          <a:effectLst/>
                        </a:rPr>
                        <a:t>Bottle of magnetic beads</a:t>
                      </a:r>
                    </a:p>
                  </a:txBody>
                  <a:tcPr marL="15625" marR="15625"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910199983"/>
                  </a:ext>
                </a:extLst>
              </a:tr>
              <a:tr h="427981">
                <a:tc>
                  <a:txBody>
                    <a:bodyPr/>
                    <a:lstStyle/>
                    <a:p>
                      <a:pPr rtl="0" fontAlgn="b"/>
                      <a:r>
                        <a:rPr lang="en-US" sz="1400" dirty="0">
                          <a:effectLst/>
                        </a:rPr>
                        <a:t>2) Qubit 1X dsDNA HS Assay Kit-500 assays</a:t>
                      </a:r>
                    </a:p>
                  </a:txBody>
                  <a:tcPr marL="15625" marR="15625"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a:effectLst/>
                        </a:rPr>
                        <a:t>FisherScientific</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400" dirty="0">
                          <a:effectLst/>
                        </a:rPr>
                        <a:t>Qubit quantification </a:t>
                      </a:r>
                    </a:p>
                  </a:txBody>
                  <a:tcPr marL="15625" marR="15625"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400" dirty="0">
                          <a:effectLst/>
                        </a:rPr>
                        <a:t>Dye mix and controls</a:t>
                      </a:r>
                    </a:p>
                  </a:txBody>
                  <a:tcPr marL="15625" marR="15625"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726866629"/>
                  </a:ext>
                </a:extLst>
              </a:tr>
            </a:tbl>
          </a:graphicData>
        </a:graphic>
      </p:graphicFrame>
    </p:spTree>
    <p:extLst>
      <p:ext uri="{BB962C8B-B14F-4D97-AF65-F5344CB8AC3E}">
        <p14:creationId xmlns:p14="http://schemas.microsoft.com/office/powerpoint/2010/main" val="95368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FA72B4-E5E5-BF35-9111-AC98C4858E48}"/>
              </a:ext>
            </a:extLst>
          </p:cNvPr>
          <p:cNvSpPr txBox="1"/>
          <p:nvPr/>
        </p:nvSpPr>
        <p:spPr>
          <a:xfrm>
            <a:off x="622570" y="203256"/>
            <a:ext cx="8436933" cy="1015663"/>
          </a:xfrm>
          <a:prstGeom prst="rect">
            <a:avLst/>
          </a:prstGeom>
          <a:noFill/>
        </p:spPr>
        <p:txBody>
          <a:bodyPr wrap="square">
            <a:spAutoFit/>
          </a:bodyPr>
          <a:lstStyle/>
          <a:p>
            <a:r>
              <a:rPr lang="en-AU" sz="2000" b="1" dirty="0">
                <a:solidFill>
                  <a:srgbClr val="F6EECA"/>
                </a:solidFill>
              </a:rPr>
              <a:t>T</a:t>
            </a:r>
            <a:r>
              <a:rPr lang="ru-RU" sz="2000" b="1" dirty="0">
                <a:solidFill>
                  <a:srgbClr val="F6EECA"/>
                </a:solidFill>
              </a:rPr>
              <a:t>hird-party reagents</a:t>
            </a:r>
            <a:r>
              <a:rPr lang="en-US" sz="2000" b="1" dirty="0">
                <a:solidFill>
                  <a:srgbClr val="F6EECA"/>
                </a:solidFill>
              </a:rPr>
              <a:t> for Library Prep: (1000 samples)</a:t>
            </a:r>
            <a:endParaRPr lang="en-US" sz="2000" dirty="0">
              <a:solidFill>
                <a:srgbClr val="F6EECA"/>
              </a:solidFill>
              <a:effectLst/>
            </a:endParaRPr>
          </a:p>
          <a:p>
            <a:endParaRPr lang="en-US" sz="2000" dirty="0">
              <a:effectLst/>
            </a:endParaRPr>
          </a:p>
          <a:p>
            <a:r>
              <a:rPr lang="en-US" sz="2000" b="1" dirty="0"/>
              <a:t> </a:t>
            </a:r>
            <a:r>
              <a:rPr lang="ru-RU" sz="2000" b="1" dirty="0"/>
              <a:t> </a:t>
            </a:r>
          </a:p>
        </p:txBody>
      </p:sp>
      <p:sp>
        <p:nvSpPr>
          <p:cNvPr id="13" name="TextBox 12">
            <a:extLst>
              <a:ext uri="{FF2B5EF4-FFF2-40B4-BE49-F238E27FC236}">
                <a16:creationId xmlns:a16="http://schemas.microsoft.com/office/drawing/2014/main" id="{2F55FD3E-19AE-92C8-96FF-C84F9D749BE7}"/>
              </a:ext>
            </a:extLst>
          </p:cNvPr>
          <p:cNvSpPr txBox="1"/>
          <p:nvPr/>
        </p:nvSpPr>
        <p:spPr>
          <a:xfrm>
            <a:off x="622570" y="782288"/>
            <a:ext cx="6997430" cy="400110"/>
          </a:xfrm>
          <a:prstGeom prst="rect">
            <a:avLst/>
          </a:prstGeom>
          <a:noFill/>
        </p:spPr>
        <p:txBody>
          <a:bodyPr wrap="square">
            <a:spAutoFit/>
          </a:bodyPr>
          <a:lstStyle/>
          <a:p>
            <a:r>
              <a:rPr lang="en-US" sz="2000" dirty="0">
                <a:solidFill>
                  <a:srgbClr val="F6EECA"/>
                </a:solidFill>
              </a:rPr>
              <a:t>End Prep / Barcode Ligation / Adapter Ligation:</a:t>
            </a:r>
            <a:endParaRPr lang="ru-RU" sz="2000" dirty="0">
              <a:solidFill>
                <a:srgbClr val="F6EECA"/>
              </a:solidFill>
            </a:endParaRPr>
          </a:p>
        </p:txBody>
      </p:sp>
      <p:sp>
        <p:nvSpPr>
          <p:cNvPr id="17" name="TextBox 16">
            <a:extLst>
              <a:ext uri="{FF2B5EF4-FFF2-40B4-BE49-F238E27FC236}">
                <a16:creationId xmlns:a16="http://schemas.microsoft.com/office/drawing/2014/main" id="{334A5234-A72A-CAAA-656F-B57FEB7754EA}"/>
              </a:ext>
            </a:extLst>
          </p:cNvPr>
          <p:cNvSpPr txBox="1"/>
          <p:nvPr/>
        </p:nvSpPr>
        <p:spPr>
          <a:xfrm>
            <a:off x="1471921" y="6075712"/>
            <a:ext cx="2255588" cy="369332"/>
          </a:xfrm>
          <a:prstGeom prst="rect">
            <a:avLst/>
          </a:prstGeom>
          <a:noFill/>
        </p:spPr>
        <p:txBody>
          <a:bodyPr wrap="square">
            <a:spAutoFit/>
          </a:bodyPr>
          <a:lstStyle/>
          <a:p>
            <a:pPr algn="ctr" rtl="0" fontAlgn="b"/>
            <a:r>
              <a:rPr lang="en-US" sz="1800" dirty="0">
                <a:solidFill>
                  <a:srgbClr val="F6EECA"/>
                </a:solidFill>
                <a:effectLst/>
              </a:rPr>
              <a:t>End Prep reagents</a:t>
            </a:r>
          </a:p>
        </p:txBody>
      </p:sp>
      <p:sp>
        <p:nvSpPr>
          <p:cNvPr id="23" name="TextBox 22">
            <a:extLst>
              <a:ext uri="{FF2B5EF4-FFF2-40B4-BE49-F238E27FC236}">
                <a16:creationId xmlns:a16="http://schemas.microsoft.com/office/drawing/2014/main" id="{4970EAE0-EF8F-3B7E-A965-F528F242F20A}"/>
              </a:ext>
            </a:extLst>
          </p:cNvPr>
          <p:cNvSpPr txBox="1"/>
          <p:nvPr/>
        </p:nvSpPr>
        <p:spPr>
          <a:xfrm>
            <a:off x="8566949" y="5975071"/>
            <a:ext cx="3058098" cy="369332"/>
          </a:xfrm>
          <a:prstGeom prst="rect">
            <a:avLst/>
          </a:prstGeom>
          <a:noFill/>
        </p:spPr>
        <p:txBody>
          <a:bodyPr wrap="square">
            <a:spAutoFit/>
          </a:bodyPr>
          <a:lstStyle/>
          <a:p>
            <a:pPr algn="ctr" rtl="0" fontAlgn="b"/>
            <a:r>
              <a:rPr lang="en-US" sz="1800" dirty="0">
                <a:solidFill>
                  <a:srgbClr val="F6EECA"/>
                </a:solidFill>
                <a:effectLst/>
              </a:rPr>
              <a:t>Adapter Ligation reagents</a:t>
            </a:r>
          </a:p>
        </p:txBody>
      </p:sp>
      <p:pic>
        <p:nvPicPr>
          <p:cNvPr id="3" name="Рисунок 2">
            <a:extLst>
              <a:ext uri="{FF2B5EF4-FFF2-40B4-BE49-F238E27FC236}">
                <a16:creationId xmlns:a16="http://schemas.microsoft.com/office/drawing/2014/main" id="{2EC057AE-C2CC-BC46-58A9-5BE19E717D79}"/>
              </a:ext>
            </a:extLst>
          </p:cNvPr>
          <p:cNvPicPr>
            <a:picLocks noChangeAspect="1"/>
          </p:cNvPicPr>
          <p:nvPr/>
        </p:nvPicPr>
        <p:blipFill>
          <a:blip r:embed="rId2"/>
          <a:stretch>
            <a:fillRect/>
          </a:stretch>
        </p:blipFill>
        <p:spPr>
          <a:xfrm>
            <a:off x="887507" y="3905375"/>
            <a:ext cx="3424416" cy="2192506"/>
          </a:xfrm>
          <a:prstGeom prst="rect">
            <a:avLst/>
          </a:prstGeom>
        </p:spPr>
      </p:pic>
      <p:pic>
        <p:nvPicPr>
          <p:cNvPr id="4098" name="Picture 2" descr="New England Biolabs, Inc. NEBNext Ultra II Ligation Module – 96 reactions |  Fisher Scientific">
            <a:extLst>
              <a:ext uri="{FF2B5EF4-FFF2-40B4-BE49-F238E27FC236}">
                <a16:creationId xmlns:a16="http://schemas.microsoft.com/office/drawing/2014/main" id="{F3FEBEA8-DBA9-EC06-35A9-1A0056580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027" y="3703097"/>
            <a:ext cx="2597062" cy="25970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33E2DD-1212-BB96-0F2E-879B8D34617A}"/>
              </a:ext>
            </a:extLst>
          </p:cNvPr>
          <p:cNvSpPr txBox="1"/>
          <p:nvPr/>
        </p:nvSpPr>
        <p:spPr>
          <a:xfrm>
            <a:off x="4987948" y="6300159"/>
            <a:ext cx="2621220" cy="369332"/>
          </a:xfrm>
          <a:prstGeom prst="rect">
            <a:avLst/>
          </a:prstGeom>
          <a:noFill/>
        </p:spPr>
        <p:txBody>
          <a:bodyPr wrap="square">
            <a:spAutoFit/>
          </a:bodyPr>
          <a:lstStyle/>
          <a:p>
            <a:pPr algn="ctr" rtl="0" fontAlgn="b"/>
            <a:r>
              <a:rPr lang="en-US" sz="1800" dirty="0">
                <a:solidFill>
                  <a:srgbClr val="F6EECA"/>
                </a:solidFill>
                <a:effectLst/>
              </a:rPr>
              <a:t>Barcode Ligation</a:t>
            </a:r>
          </a:p>
        </p:txBody>
      </p:sp>
      <p:pic>
        <p:nvPicPr>
          <p:cNvPr id="5" name="Рисунок 4">
            <a:extLst>
              <a:ext uri="{FF2B5EF4-FFF2-40B4-BE49-F238E27FC236}">
                <a16:creationId xmlns:a16="http://schemas.microsoft.com/office/drawing/2014/main" id="{447339D7-4C49-BDDB-391C-2CA938B5C6B8}"/>
              </a:ext>
            </a:extLst>
          </p:cNvPr>
          <p:cNvPicPr>
            <a:picLocks noChangeAspect="1"/>
          </p:cNvPicPr>
          <p:nvPr/>
        </p:nvPicPr>
        <p:blipFill>
          <a:blip r:embed="rId4"/>
          <a:stretch>
            <a:fillRect/>
          </a:stretch>
        </p:blipFill>
        <p:spPr>
          <a:xfrm>
            <a:off x="8285193" y="3905375"/>
            <a:ext cx="3621611" cy="2077301"/>
          </a:xfrm>
          <a:prstGeom prst="rect">
            <a:avLst/>
          </a:prstGeom>
        </p:spPr>
      </p:pic>
      <p:graphicFrame>
        <p:nvGraphicFramePr>
          <p:cNvPr id="14" name="Таблица 13">
            <a:extLst>
              <a:ext uri="{FF2B5EF4-FFF2-40B4-BE49-F238E27FC236}">
                <a16:creationId xmlns:a16="http://schemas.microsoft.com/office/drawing/2014/main" id="{7E3EE396-77F5-8D87-8ADD-567195F47F59}"/>
              </a:ext>
            </a:extLst>
          </p:cNvPr>
          <p:cNvGraphicFramePr>
            <a:graphicFrameLocks noGrp="1"/>
          </p:cNvGraphicFramePr>
          <p:nvPr>
            <p:extLst>
              <p:ext uri="{D42A27DB-BD31-4B8C-83A1-F6EECF244321}">
                <p14:modId xmlns:p14="http://schemas.microsoft.com/office/powerpoint/2010/main" val="3843797721"/>
              </p:ext>
            </p:extLst>
          </p:nvPr>
        </p:nvGraphicFramePr>
        <p:xfrm>
          <a:off x="815815" y="1517138"/>
          <a:ext cx="11196211" cy="1478830"/>
        </p:xfrm>
        <a:graphic>
          <a:graphicData uri="http://schemas.openxmlformats.org/drawingml/2006/table">
            <a:tbl>
              <a:tblPr/>
              <a:tblGrid>
                <a:gridCol w="3868260">
                  <a:extLst>
                    <a:ext uri="{9D8B030D-6E8A-4147-A177-3AD203B41FA5}">
                      <a16:colId xmlns:a16="http://schemas.microsoft.com/office/drawing/2014/main" val="39522438"/>
                    </a:ext>
                  </a:extLst>
                </a:gridCol>
                <a:gridCol w="2141694">
                  <a:extLst>
                    <a:ext uri="{9D8B030D-6E8A-4147-A177-3AD203B41FA5}">
                      <a16:colId xmlns:a16="http://schemas.microsoft.com/office/drawing/2014/main" val="3854263176"/>
                    </a:ext>
                  </a:extLst>
                </a:gridCol>
                <a:gridCol w="1556739">
                  <a:extLst>
                    <a:ext uri="{9D8B030D-6E8A-4147-A177-3AD203B41FA5}">
                      <a16:colId xmlns:a16="http://schemas.microsoft.com/office/drawing/2014/main" val="2899753007"/>
                    </a:ext>
                  </a:extLst>
                </a:gridCol>
                <a:gridCol w="3629518">
                  <a:extLst>
                    <a:ext uri="{9D8B030D-6E8A-4147-A177-3AD203B41FA5}">
                      <a16:colId xmlns:a16="http://schemas.microsoft.com/office/drawing/2014/main" val="3296242766"/>
                    </a:ext>
                  </a:extLst>
                </a:gridCol>
              </a:tblGrid>
              <a:tr h="211261">
                <a:tc>
                  <a:txBody>
                    <a:bodyPr/>
                    <a:lstStyle/>
                    <a:p>
                      <a:pPr algn="ctr" rtl="0" fontAlgn="ctr"/>
                      <a:r>
                        <a:rPr lang="en-US" sz="1300" b="1" dirty="0">
                          <a:effectLst/>
                        </a:rPr>
                        <a:t>Reagent</a:t>
                      </a:r>
                    </a:p>
                  </a:txBody>
                  <a:tcPr marL="15426" marR="1542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300" b="1">
                          <a:effectLst/>
                        </a:rPr>
                        <a:t>Supplier</a:t>
                      </a: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300" b="1" dirty="0">
                          <a:effectLst/>
                        </a:rPr>
                        <a:t>Library Step</a:t>
                      </a: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300" b="1" dirty="0">
                          <a:effectLst/>
                        </a:rPr>
                        <a:t>Contents</a:t>
                      </a:r>
                    </a:p>
                  </a:txBody>
                  <a:tcPr marL="15426" marR="1542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7626119"/>
                  </a:ext>
                </a:extLst>
              </a:tr>
              <a:tr h="422523">
                <a:tc>
                  <a:txBody>
                    <a:bodyPr/>
                    <a:lstStyle/>
                    <a:p>
                      <a:pPr rtl="0" fontAlgn="b"/>
                      <a:r>
                        <a:rPr lang="en-US" sz="1300" dirty="0">
                          <a:effectLst/>
                        </a:rPr>
                        <a:t>1) </a:t>
                      </a:r>
                      <a:r>
                        <a:rPr lang="en-US" sz="1300" dirty="0" err="1">
                          <a:effectLst/>
                        </a:rPr>
                        <a:t>NEBNext</a:t>
                      </a:r>
                      <a:r>
                        <a:rPr lang="en-US" sz="1300" dirty="0">
                          <a:effectLst/>
                        </a:rPr>
                        <a:t> Ultra II End Repair/</a:t>
                      </a:r>
                      <a:r>
                        <a:rPr lang="en-US" sz="1300" dirty="0" err="1">
                          <a:effectLst/>
                        </a:rPr>
                        <a:t>dA</a:t>
                      </a:r>
                      <a:r>
                        <a:rPr lang="en-US" sz="1300" dirty="0">
                          <a:effectLst/>
                        </a:rPr>
                        <a:t>-tailing module</a:t>
                      </a:r>
                    </a:p>
                  </a:txBody>
                  <a:tcPr marL="15426" marR="1542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New England </a:t>
                      </a:r>
                      <a:r>
                        <a:rPr lang="en-US" sz="1300" dirty="0" err="1">
                          <a:effectLst/>
                        </a:rPr>
                        <a:t>BioLabs</a:t>
                      </a:r>
                      <a:endParaRPr lang="en-US" sz="1300" dirty="0">
                        <a:effectLst/>
                      </a:endParaRP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End-Prep</a:t>
                      </a: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pl-PL" sz="1300" dirty="0">
                          <a:effectLst/>
                        </a:rPr>
                        <a:t>Enzyme</a:t>
                      </a:r>
                      <a:r>
                        <a:rPr lang="en-US" sz="1300" dirty="0">
                          <a:effectLst/>
                        </a:rPr>
                        <a:t> mix and </a:t>
                      </a:r>
                      <a:r>
                        <a:rPr lang="pl-PL" sz="1300" dirty="0">
                          <a:effectLst/>
                        </a:rPr>
                        <a:t>Buffer</a:t>
                      </a:r>
                      <a:r>
                        <a:rPr lang="en-US" sz="1300" dirty="0">
                          <a:effectLst/>
                        </a:rPr>
                        <a:t> mix</a:t>
                      </a:r>
                      <a:endParaRPr lang="pl-PL" sz="1300" dirty="0">
                        <a:effectLst/>
                      </a:endParaRPr>
                    </a:p>
                  </a:txBody>
                  <a:tcPr marL="15426" marR="1542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88610065"/>
                  </a:ext>
                </a:extLst>
              </a:tr>
              <a:tr h="422523">
                <a:tc>
                  <a:txBody>
                    <a:bodyPr/>
                    <a:lstStyle/>
                    <a:p>
                      <a:pPr rtl="0" fontAlgn="b"/>
                      <a:r>
                        <a:rPr lang="fr-FR" sz="1300" dirty="0">
                          <a:effectLst/>
                        </a:rPr>
                        <a:t>2) NEBNext Ultra II Ligation module</a:t>
                      </a:r>
                    </a:p>
                  </a:txBody>
                  <a:tcPr marL="15426" marR="1542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New England </a:t>
                      </a:r>
                      <a:r>
                        <a:rPr lang="en-US" sz="1300" dirty="0" err="1">
                          <a:effectLst/>
                        </a:rPr>
                        <a:t>BioLabs</a:t>
                      </a:r>
                      <a:endParaRPr lang="en-US" sz="1300" dirty="0">
                        <a:effectLst/>
                      </a:endParaRP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Barcode</a:t>
                      </a:r>
                      <a:r>
                        <a:rPr lang="ru-RU" sz="1300" dirty="0">
                          <a:effectLst/>
                        </a:rPr>
                        <a:t> </a:t>
                      </a:r>
                      <a:r>
                        <a:rPr lang="en-US" sz="1300" dirty="0">
                          <a:effectLst/>
                        </a:rPr>
                        <a:t>Ligation</a:t>
                      </a: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300" dirty="0">
                          <a:effectLst/>
                        </a:rPr>
                        <a:t>Ready-to-use mix</a:t>
                      </a:r>
                    </a:p>
                  </a:txBody>
                  <a:tcPr marL="15426" marR="1542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58241016"/>
                  </a:ext>
                </a:extLst>
              </a:tr>
              <a:tr h="422523">
                <a:tc>
                  <a:txBody>
                    <a:bodyPr/>
                    <a:lstStyle/>
                    <a:p>
                      <a:pPr rtl="0" fontAlgn="b"/>
                      <a:r>
                        <a:rPr lang="en-US" sz="1300" dirty="0">
                          <a:effectLst/>
                        </a:rPr>
                        <a:t>3) </a:t>
                      </a:r>
                      <a:r>
                        <a:rPr lang="en-US" sz="1300" dirty="0" err="1">
                          <a:effectLst/>
                        </a:rPr>
                        <a:t>NEBNext</a:t>
                      </a:r>
                      <a:r>
                        <a:rPr lang="en-US" sz="1300" dirty="0">
                          <a:effectLst/>
                        </a:rPr>
                        <a:t> Quick Ligation Module</a:t>
                      </a:r>
                    </a:p>
                  </a:txBody>
                  <a:tcPr marL="15426" marR="1542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New England </a:t>
                      </a:r>
                      <a:r>
                        <a:rPr lang="en-US" sz="1300" dirty="0" err="1">
                          <a:effectLst/>
                        </a:rPr>
                        <a:t>BioLabs</a:t>
                      </a:r>
                      <a:endParaRPr lang="en-US" sz="1300" dirty="0">
                        <a:effectLst/>
                      </a:endParaRP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300" dirty="0">
                          <a:effectLst/>
                        </a:rPr>
                        <a:t>Adapter Ligation</a:t>
                      </a:r>
                    </a:p>
                  </a:txBody>
                  <a:tcPr marL="15426" marR="1542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tc>
                  <a:txBody>
                    <a:bodyPr/>
                    <a:lstStyle/>
                    <a:p>
                      <a:pPr rtl="0" fontAlgn="b"/>
                      <a:r>
                        <a:rPr lang="en-US" sz="1300" dirty="0">
                          <a:effectLst/>
                        </a:rPr>
                        <a:t>Quick T4 ligase, and  5x Buffer</a:t>
                      </a:r>
                    </a:p>
                  </a:txBody>
                  <a:tcPr marL="15426" marR="1542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01628233"/>
                  </a:ext>
                </a:extLst>
              </a:tr>
            </a:tbl>
          </a:graphicData>
        </a:graphic>
      </p:graphicFrame>
    </p:spTree>
    <p:extLst>
      <p:ext uri="{BB962C8B-B14F-4D97-AF65-F5344CB8AC3E}">
        <p14:creationId xmlns:p14="http://schemas.microsoft.com/office/powerpoint/2010/main" val="226251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CFB62E1-DCCB-8294-DF0F-3F8D907A937E}"/>
              </a:ext>
            </a:extLst>
          </p:cNvPr>
          <p:cNvSpPr>
            <a:spLocks noGrp="1"/>
          </p:cNvSpPr>
          <p:nvPr>
            <p:ph idx="1"/>
          </p:nvPr>
        </p:nvSpPr>
        <p:spPr>
          <a:xfrm>
            <a:off x="800876" y="1597048"/>
            <a:ext cx="10777695" cy="2736327"/>
          </a:xfrm>
        </p:spPr>
        <p:txBody>
          <a:bodyPr/>
          <a:lstStyle/>
          <a:p>
            <a:pPr>
              <a:buClr>
                <a:srgbClr val="F6EECA"/>
              </a:buClr>
            </a:pPr>
            <a:r>
              <a:rPr lang="en-US" sz="2000" dirty="0">
                <a:solidFill>
                  <a:srgbClr val="F6EECA"/>
                </a:solidFill>
              </a:rPr>
              <a:t>virus abundance varies sample-to-sample, storage conditions and extraction methods may differ in ability to obtain complete genomes</a:t>
            </a:r>
          </a:p>
          <a:p>
            <a:pPr>
              <a:buClr>
                <a:srgbClr val="F6EECA"/>
              </a:buClr>
            </a:pPr>
            <a:r>
              <a:rPr lang="en-US" sz="2000" dirty="0">
                <a:solidFill>
                  <a:srgbClr val="F6EECA"/>
                </a:solidFill>
              </a:rPr>
              <a:t>low virus abundance in samples may have amplification artifacts, low coverage may lead to consensus errors</a:t>
            </a:r>
          </a:p>
          <a:p>
            <a:pPr>
              <a:buClr>
                <a:srgbClr val="F6EECA"/>
              </a:buClr>
            </a:pPr>
            <a:r>
              <a:rPr lang="en-US" sz="2000" dirty="0">
                <a:solidFill>
                  <a:srgbClr val="F6EECA"/>
                </a:solidFill>
              </a:rPr>
              <a:t>Contamination! The sequencing protocol is highly multiplexed and has many amplification cycles - all this increases risk of cross-contamination</a:t>
            </a:r>
            <a:endParaRPr lang="ru-RU" sz="2000" dirty="0">
              <a:solidFill>
                <a:srgbClr val="F6EECA"/>
              </a:solidFill>
            </a:endParaRPr>
          </a:p>
        </p:txBody>
      </p:sp>
      <p:sp>
        <p:nvSpPr>
          <p:cNvPr id="6" name="Заголовок 1">
            <a:extLst>
              <a:ext uri="{FF2B5EF4-FFF2-40B4-BE49-F238E27FC236}">
                <a16:creationId xmlns:a16="http://schemas.microsoft.com/office/drawing/2014/main" id="{255C6A7D-2706-3A90-AAB0-D76819E5C7CF}"/>
              </a:ext>
            </a:extLst>
          </p:cNvPr>
          <p:cNvSpPr>
            <a:spLocks noGrp="1"/>
          </p:cNvSpPr>
          <p:nvPr>
            <p:ph type="title"/>
          </p:nvPr>
        </p:nvSpPr>
        <p:spPr>
          <a:xfrm>
            <a:off x="800876" y="49709"/>
            <a:ext cx="11244887" cy="1102265"/>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What do we mean the sample was successfully sequenced?</a:t>
            </a:r>
            <a:endParaRPr lang="ru-RU" sz="2400" b="1" dirty="0">
              <a:solidFill>
                <a:srgbClr val="F6EECA"/>
              </a:solidFill>
            </a:endParaRPr>
          </a:p>
        </p:txBody>
      </p:sp>
    </p:spTree>
    <p:extLst>
      <p:ext uri="{BB962C8B-B14F-4D97-AF65-F5344CB8AC3E}">
        <p14:creationId xmlns:p14="http://schemas.microsoft.com/office/powerpoint/2010/main" val="121388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79E099E-A34C-76D2-68E0-DBCD6C171D9D}"/>
              </a:ext>
            </a:extLst>
          </p:cNvPr>
          <p:cNvSpPr txBox="1"/>
          <p:nvPr/>
        </p:nvSpPr>
        <p:spPr>
          <a:xfrm>
            <a:off x="583660" y="203256"/>
            <a:ext cx="8475843" cy="1015663"/>
          </a:xfrm>
          <a:prstGeom prst="rect">
            <a:avLst/>
          </a:prstGeom>
          <a:noFill/>
        </p:spPr>
        <p:txBody>
          <a:bodyPr wrap="square">
            <a:spAutoFit/>
          </a:bodyPr>
          <a:lstStyle/>
          <a:p>
            <a:r>
              <a:rPr lang="en-US" sz="2000" b="1" dirty="0">
                <a:solidFill>
                  <a:srgbClr val="F6EECA"/>
                </a:solidFill>
              </a:rPr>
              <a:t>ONT reagents for Library Prep: (1000 samples)</a:t>
            </a:r>
            <a:endParaRPr lang="en-US" sz="2000" dirty="0">
              <a:solidFill>
                <a:srgbClr val="F6EECA"/>
              </a:solidFill>
              <a:effectLst/>
            </a:endParaRPr>
          </a:p>
          <a:p>
            <a:endParaRPr lang="en-US" sz="2000" dirty="0">
              <a:effectLst/>
            </a:endParaRPr>
          </a:p>
          <a:p>
            <a:r>
              <a:rPr lang="en-US" sz="2000" b="1" dirty="0"/>
              <a:t> </a:t>
            </a:r>
            <a:r>
              <a:rPr lang="ru-RU" sz="2000" b="1" dirty="0"/>
              <a:t> </a:t>
            </a:r>
          </a:p>
        </p:txBody>
      </p:sp>
      <p:graphicFrame>
        <p:nvGraphicFramePr>
          <p:cNvPr id="9" name="Таблица 8">
            <a:extLst>
              <a:ext uri="{FF2B5EF4-FFF2-40B4-BE49-F238E27FC236}">
                <a16:creationId xmlns:a16="http://schemas.microsoft.com/office/drawing/2014/main" id="{6CA097A3-8B07-A94E-89C2-AF99F5F02736}"/>
              </a:ext>
            </a:extLst>
          </p:cNvPr>
          <p:cNvGraphicFramePr>
            <a:graphicFrameLocks noGrp="1"/>
          </p:cNvGraphicFramePr>
          <p:nvPr>
            <p:extLst>
              <p:ext uri="{D42A27DB-BD31-4B8C-83A1-F6EECF244321}">
                <p14:modId xmlns:p14="http://schemas.microsoft.com/office/powerpoint/2010/main" val="937743642"/>
              </p:ext>
            </p:extLst>
          </p:nvPr>
        </p:nvGraphicFramePr>
        <p:xfrm>
          <a:off x="770909" y="1232840"/>
          <a:ext cx="10398536" cy="2862105"/>
        </p:xfrm>
        <a:graphic>
          <a:graphicData uri="http://schemas.openxmlformats.org/drawingml/2006/table">
            <a:tbl>
              <a:tblPr/>
              <a:tblGrid>
                <a:gridCol w="3073504">
                  <a:extLst>
                    <a:ext uri="{9D8B030D-6E8A-4147-A177-3AD203B41FA5}">
                      <a16:colId xmlns:a16="http://schemas.microsoft.com/office/drawing/2014/main" val="39522438"/>
                    </a:ext>
                  </a:extLst>
                </a:gridCol>
                <a:gridCol w="2314232">
                  <a:extLst>
                    <a:ext uri="{9D8B030D-6E8A-4147-A177-3AD203B41FA5}">
                      <a16:colId xmlns:a16="http://schemas.microsoft.com/office/drawing/2014/main" val="2899753007"/>
                    </a:ext>
                  </a:extLst>
                </a:gridCol>
                <a:gridCol w="5010800">
                  <a:extLst>
                    <a:ext uri="{9D8B030D-6E8A-4147-A177-3AD203B41FA5}">
                      <a16:colId xmlns:a16="http://schemas.microsoft.com/office/drawing/2014/main" val="3296242766"/>
                    </a:ext>
                  </a:extLst>
                </a:gridCol>
              </a:tblGrid>
              <a:tr h="220161">
                <a:tc>
                  <a:txBody>
                    <a:bodyPr/>
                    <a:lstStyle/>
                    <a:p>
                      <a:pPr algn="ctr" rtl="0" fontAlgn="ctr"/>
                      <a:r>
                        <a:rPr lang="en-US" sz="1400" b="1" dirty="0">
                          <a:effectLst/>
                        </a:rPr>
                        <a:t>Reagent</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Library Step</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400" b="1" dirty="0">
                          <a:effectLst/>
                        </a:rPr>
                        <a:t>Contents</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1524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477626119"/>
                  </a:ext>
                </a:extLst>
              </a:tr>
              <a:tr h="440324">
                <a:tc>
                  <a:txBody>
                    <a:bodyPr/>
                    <a:lstStyle/>
                    <a:p>
                      <a:pPr rtl="0" fontAlgn="b"/>
                      <a:r>
                        <a:rPr lang="en-US" sz="1400" dirty="0">
                          <a:effectLst/>
                        </a:rPr>
                        <a:t>1) Native Barcoding Expansion 1-96</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rowSpan="3">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dirty="0">
                          <a:effectLst/>
                        </a:rPr>
                        <a:t>Barcode</a:t>
                      </a:r>
                      <a:r>
                        <a:rPr lang="ru-RU" sz="1400" dirty="0">
                          <a:effectLst/>
                        </a:rPr>
                        <a:t> </a:t>
                      </a:r>
                      <a:r>
                        <a:rPr lang="en-US" sz="1400" dirty="0">
                          <a:effectLst/>
                        </a:rPr>
                        <a:t>Ligation</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400" dirty="0">
                          <a:effectLst/>
                        </a:rPr>
                        <a:t>96well-Plate with barcode, and Adapter mix (AMII)</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348033541"/>
                  </a:ext>
                </a:extLst>
              </a:tr>
              <a:tr h="440324">
                <a:tc>
                  <a:txBody>
                    <a:bodyPr/>
                    <a:lstStyle/>
                    <a:p>
                      <a:pPr rtl="0" fontAlgn="b"/>
                      <a:r>
                        <a:rPr lang="en-US" sz="1400" dirty="0">
                          <a:effectLst/>
                        </a:rPr>
                        <a:t>2) Native barcoding 1-12 </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vMerge="1">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US" sz="1400" dirty="0">
                        <a:effectLst/>
                      </a:endParaRP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rtl="0" fontAlgn="b"/>
                      <a:r>
                        <a:rPr lang="en-US" sz="1400" dirty="0">
                          <a:effectLst/>
                        </a:rPr>
                        <a:t>Barcodes in tubes and Adapter Mix (AMII)</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21587124"/>
                  </a:ext>
                </a:extLst>
              </a:tr>
              <a:tr h="440324">
                <a:tc>
                  <a:txBody>
                    <a:bodyPr/>
                    <a:lstStyle/>
                    <a:p>
                      <a:pPr rtl="0" fontAlgn="b"/>
                      <a:r>
                        <a:rPr lang="en-US" sz="1400" dirty="0">
                          <a:effectLst/>
                        </a:rPr>
                        <a:t>3) Native barcoding 13-24</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vMerge="1">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400" dirty="0">
                          <a:effectLst/>
                        </a:rPr>
                        <a:t>Barcode</a:t>
                      </a:r>
                      <a:r>
                        <a:rPr lang="ru-RU" sz="1400" dirty="0">
                          <a:effectLst/>
                        </a:rPr>
                        <a:t> </a:t>
                      </a:r>
                      <a:r>
                        <a:rPr lang="en-US" sz="1400" dirty="0">
                          <a:effectLst/>
                        </a:rPr>
                        <a:t>Ligation</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400" dirty="0">
                          <a:effectLst/>
                        </a:rPr>
                        <a:t>Barcodes in tubes and Adapter Mix (AMII)</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93704302"/>
                  </a:ext>
                </a:extLst>
              </a:tr>
              <a:tr h="440324">
                <a:tc>
                  <a:txBody>
                    <a:bodyPr/>
                    <a:lstStyle/>
                    <a:p>
                      <a:pPr rtl="0" fontAlgn="b"/>
                      <a:r>
                        <a:rPr lang="en-US" sz="1400" dirty="0">
                          <a:effectLst/>
                        </a:rPr>
                        <a:t>4) Short Fragment Buffer Expansion </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400" dirty="0">
                          <a:effectLst/>
                        </a:rPr>
                        <a:t>Library SPRI Clean up</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en-US" sz="1400" dirty="0">
                          <a:effectLst/>
                        </a:rPr>
                        <a:t>SFB </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10719373"/>
                  </a:ext>
                </a:extLst>
              </a:tr>
              <a:tr h="440324">
                <a:tc>
                  <a:txBody>
                    <a:bodyPr/>
                    <a:lstStyle/>
                    <a:p>
                      <a:pPr rtl="0" fontAlgn="b"/>
                      <a:r>
                        <a:rPr lang="en-US" sz="1400" dirty="0">
                          <a:effectLst/>
                        </a:rPr>
                        <a:t>5) Sequencing </a:t>
                      </a:r>
                      <a:r>
                        <a:rPr lang="en-US" sz="1400" dirty="0" err="1">
                          <a:effectLst/>
                        </a:rPr>
                        <a:t>Auxilary</a:t>
                      </a:r>
                      <a:r>
                        <a:rPr lang="en-US" sz="1400" dirty="0">
                          <a:effectLst/>
                        </a:rPr>
                        <a:t> vials</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400" dirty="0">
                          <a:effectLst/>
                        </a:rPr>
                        <a:t>Library Loading</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pl-PL" sz="1400" dirty="0">
                          <a:effectLst/>
                        </a:rPr>
                        <a:t>SQB, EB, LB</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812537857"/>
                  </a:ext>
                </a:extLst>
              </a:tr>
              <a:tr h="440324">
                <a:tc>
                  <a:txBody>
                    <a:bodyPr/>
                    <a:lstStyle/>
                    <a:p>
                      <a:pPr rtl="0" fontAlgn="b"/>
                      <a:r>
                        <a:rPr lang="en-US" sz="1400" dirty="0">
                          <a:effectLst/>
                        </a:rPr>
                        <a:t>6) Flow Cell Priming Kit</a:t>
                      </a:r>
                    </a:p>
                  </a:txBody>
                  <a:tcPr marL="16076" marR="16076" marT="0" marB="0" anchor="ctr">
                    <a:lnL w="1524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1524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dirty="0">
                          <a:effectLst/>
                        </a:rPr>
                        <a:t>Priming step</a:t>
                      </a:r>
                    </a:p>
                  </a:txBody>
                  <a:tcPr marL="16076" marR="16076" marT="0" marB="0"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15240" cap="flat" cmpd="sng" algn="ctr">
                      <a:solidFill>
                        <a:srgbClr val="000000"/>
                      </a:solidFill>
                      <a:prstDash val="solid"/>
                      <a:round/>
                      <a:headEnd type="none" w="med" len="med"/>
                      <a:tailEnd type="none" w="med" len="med"/>
                    </a:lnB>
                    <a:solidFill>
                      <a:srgbClr val="FFFFFF"/>
                    </a:solidFill>
                  </a:tcPr>
                </a:tc>
                <a:tc>
                  <a:txBody>
                    <a:bodyPr/>
                    <a:lstStyle/>
                    <a:p>
                      <a:pPr rtl="0" fontAlgn="b"/>
                      <a:r>
                        <a:rPr lang="pl-PL" sz="1400" dirty="0">
                          <a:effectLst/>
                        </a:rPr>
                        <a:t>FB</a:t>
                      </a:r>
                      <a:r>
                        <a:rPr lang="en-US" sz="1400" dirty="0">
                          <a:effectLst/>
                        </a:rPr>
                        <a:t> and </a:t>
                      </a:r>
                      <a:r>
                        <a:rPr lang="pl-PL" sz="1400" dirty="0">
                          <a:effectLst/>
                        </a:rPr>
                        <a:t>FLT</a:t>
                      </a:r>
                    </a:p>
                  </a:txBody>
                  <a:tcPr marL="16076" marR="16076" marT="0" marB="0" anchor="ctr">
                    <a:lnL w="7620" cap="flat" cmpd="sng" algn="ctr">
                      <a:solidFill>
                        <a:srgbClr val="CCCCCC"/>
                      </a:solidFill>
                      <a:prstDash val="solid"/>
                      <a:round/>
                      <a:headEnd type="none" w="med" len="med"/>
                      <a:tailEnd type="none" w="med" len="med"/>
                    </a:lnL>
                    <a:lnR w="1524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1524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14694418"/>
                  </a:ext>
                </a:extLst>
              </a:tr>
            </a:tbl>
          </a:graphicData>
        </a:graphic>
      </p:graphicFrame>
      <p:pic>
        <p:nvPicPr>
          <p:cNvPr id="10" name="Рисунок 9">
            <a:extLst>
              <a:ext uri="{FF2B5EF4-FFF2-40B4-BE49-F238E27FC236}">
                <a16:creationId xmlns:a16="http://schemas.microsoft.com/office/drawing/2014/main" id="{C2F8064B-C5DB-688B-D0CC-7AD3C141796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286" b="74603" l="8025" r="88889">
                        <a14:foregroundMark x1="9259" y1="41270" x2="25926" y2="42857"/>
                        <a14:foregroundMark x1="20988" y1="50794" x2="22222" y2="42857"/>
                        <a14:foregroundMark x1="13580" y1="55556" x2="13580" y2="42857"/>
                        <a14:foregroundMark x1="17901" y1="52381" x2="19753" y2="42857"/>
                        <a14:foregroundMark x1="29012" y1="50794" x2="29012" y2="50794"/>
                        <a14:foregroundMark x1="22222" y1="23810" x2="14198" y2="26984"/>
                        <a14:foregroundMark x1="9877" y1="52381" x2="9877" y2="42857"/>
                        <a14:foregroundMark x1="52469" y1="71429" x2="52469" y2="71429"/>
                        <a14:foregroundMark x1="47531" y1="46032" x2="53086" y2="46032"/>
                        <a14:foregroundMark x1="43210" y1="46032" x2="46914" y2="36508"/>
                        <a14:foregroundMark x1="59259" y1="42857" x2="59259" y2="42857"/>
                        <a14:foregroundMark x1="8025" y1="46032" x2="8025" y2="46032"/>
                        <a14:foregroundMark x1="8025" y1="46032" x2="8025" y2="46032"/>
                        <a14:foregroundMark x1="11728" y1="26984" x2="11728" y2="26984"/>
                        <a14:foregroundMark x1="16667" y1="23810" x2="16667" y2="23810"/>
                        <a14:foregroundMark x1="19753" y1="22222" x2="19753" y2="22222"/>
                        <a14:foregroundMark x1="21605" y1="22222" x2="21605" y2="22222"/>
                        <a14:foregroundMark x1="21605" y1="22222" x2="21605" y2="22222"/>
                        <a14:foregroundMark x1="29012" y1="55556" x2="29012" y2="55556"/>
                        <a14:foregroundMark x1="20370" y1="74603" x2="20370" y2="74603"/>
                        <a14:foregroundMark x1="74074" y1="41270" x2="74074" y2="41270"/>
                        <a14:foregroundMark x1="74074" y1="41270" x2="74074" y2="41270"/>
                        <a14:foregroundMark x1="70988" y1="30159" x2="84568" y2="60317"/>
                        <a14:foregroundMark x1="87037" y1="68254" x2="87037" y2="68254"/>
                        <a14:foregroundMark x1="87037" y1="68254" x2="87037" y2="68254"/>
                        <a14:foregroundMark x1="87037" y1="68254" x2="87037" y2="68254"/>
                        <a14:foregroundMark x1="69753" y1="36508" x2="69753" y2="36508"/>
                        <a14:foregroundMark x1="69753" y1="57143" x2="69136" y2="46032"/>
                        <a14:foregroundMark x1="69136" y1="44444" x2="69136" y2="39683"/>
                        <a14:foregroundMark x1="69136" y1="39683" x2="69136" y2="38095"/>
                        <a14:foregroundMark x1="69136" y1="38095" x2="69136" y2="38095"/>
                        <a14:foregroundMark x1="78395" y1="58730" x2="77778" y2="33333"/>
                        <a14:foregroundMark x1="81481" y1="50794" x2="77160" y2="50794"/>
                        <a14:foregroundMark x1="79630" y1="44444" x2="81481" y2="44444"/>
                        <a14:foregroundMark x1="81481" y1="44444" x2="81481" y2="44444"/>
                        <a14:foregroundMark x1="82099" y1="44444" x2="82099" y2="44444"/>
                        <a14:foregroundMark x1="77160" y1="20635" x2="77160" y2="20635"/>
                        <a14:foregroundMark x1="85802" y1="65079" x2="85802" y2="65079"/>
                        <a14:foregroundMark x1="87037" y1="68254" x2="87037" y2="68254"/>
                        <a14:foregroundMark x1="71605" y1="55556" x2="71605" y2="55556"/>
                      </a14:backgroundRemoval>
                    </a14:imgEffect>
                  </a14:imgLayer>
                </a14:imgProps>
              </a:ext>
            </a:extLst>
          </a:blip>
          <a:srcRect t="7553" b="20081"/>
          <a:stretch/>
        </p:blipFill>
        <p:spPr>
          <a:xfrm>
            <a:off x="8345150" y="3111749"/>
            <a:ext cx="1722942" cy="484876"/>
          </a:xfrm>
          <a:prstGeom prst="rect">
            <a:avLst/>
          </a:prstGeom>
        </p:spPr>
      </p:pic>
      <p:pic>
        <p:nvPicPr>
          <p:cNvPr id="8" name="Рисунок 7">
            <a:extLst>
              <a:ext uri="{FF2B5EF4-FFF2-40B4-BE49-F238E27FC236}">
                <a16:creationId xmlns:a16="http://schemas.microsoft.com/office/drawing/2014/main" id="{5B68AF63-A546-7F86-F2A2-BDBCAF5C6F2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7500" y1="40385" x2="52083" y2="46154"/>
                        <a14:foregroundMark x1="58333" y1="88462" x2="20833" y2="46154"/>
                        <a14:foregroundMark x1="18750" y1="40385" x2="18750" y2="40385"/>
                        <a14:foregroundMark x1="33333" y1="26923" x2="33333" y2="26923"/>
                        <a14:foregroundMark x1="37500" y1="25000" x2="37500" y2="25000"/>
                        <a14:foregroundMark x1="37500" y1="25000" x2="70833" y2="28846"/>
                        <a14:foregroundMark x1="39583" y1="50000" x2="68750" y2="50000"/>
                        <a14:foregroundMark x1="39583" y1="50000" x2="75000" y2="50000"/>
                        <a14:foregroundMark x1="43750" y1="59615" x2="70833" y2="61538"/>
                        <a14:foregroundMark x1="66667" y1="42308" x2="66667" y2="59615"/>
                        <a14:foregroundMark x1="60417" y1="69231" x2="52083" y2="40385"/>
                        <a14:foregroundMark x1="41667" y1="69231" x2="35417" y2="40385"/>
                      </a14:backgroundRemoval>
                    </a14:imgEffect>
                  </a14:imgLayer>
                </a14:imgProps>
              </a:ext>
            </a:extLst>
          </a:blip>
          <a:stretch>
            <a:fillRect/>
          </a:stretch>
        </p:blipFill>
        <p:spPr>
          <a:xfrm>
            <a:off x="6701535" y="2663892"/>
            <a:ext cx="542262" cy="587451"/>
          </a:xfrm>
          <a:prstGeom prst="rect">
            <a:avLst/>
          </a:prstGeom>
        </p:spPr>
      </p:pic>
      <p:pic>
        <p:nvPicPr>
          <p:cNvPr id="14" name="Рисунок 13">
            <a:extLst>
              <a:ext uri="{FF2B5EF4-FFF2-40B4-BE49-F238E27FC236}">
                <a16:creationId xmlns:a16="http://schemas.microsoft.com/office/drawing/2014/main" id="{97B85AAC-67A1-3355-4C76-C77A352095E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6939" y1="88000" x2="46939" y2="88000"/>
                        <a14:foregroundMark x1="32653" y1="52000" x2="67347" y2="54000"/>
                        <a14:foregroundMark x1="28571" y1="50000" x2="40816" y2="52000"/>
                        <a14:foregroundMark x1="42857" y1="52000" x2="69388" y2="52000"/>
                        <a14:foregroundMark x1="59184" y1="58000" x2="28571" y2="58000"/>
                        <a14:foregroundMark x1="20408" y1="72000" x2="20408" y2="38000"/>
                        <a14:foregroundMark x1="28571" y1="32000" x2="59184" y2="32000"/>
                        <a14:foregroundMark x1="57143" y1="22000" x2="46939" y2="20000"/>
                        <a14:foregroundMark x1="61224" y1="28000" x2="77551" y2="50000"/>
                        <a14:foregroundMark x1="38776" y1="86000" x2="38776" y2="86000"/>
                        <a14:foregroundMark x1="22449" y1="66000" x2="14286" y2="58000"/>
                      </a14:backgroundRemoval>
                    </a14:imgEffect>
                  </a14:imgLayer>
                </a14:imgProps>
              </a:ext>
            </a:extLst>
          </a:blip>
          <a:stretch>
            <a:fillRect/>
          </a:stretch>
        </p:blipFill>
        <p:spPr>
          <a:xfrm>
            <a:off x="10205744" y="1700048"/>
            <a:ext cx="672846" cy="686577"/>
          </a:xfrm>
          <a:prstGeom prst="rect">
            <a:avLst/>
          </a:prstGeom>
        </p:spPr>
      </p:pic>
      <p:pic>
        <p:nvPicPr>
          <p:cNvPr id="12" name="Рисунок 11">
            <a:extLst>
              <a:ext uri="{FF2B5EF4-FFF2-40B4-BE49-F238E27FC236}">
                <a16:creationId xmlns:a16="http://schemas.microsoft.com/office/drawing/2014/main" id="{4616A3C6-ADD0-8237-4510-DAB7A18A350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475" b="89831" l="5785" r="89256">
                        <a14:foregroundMark x1="9917" y1="23729" x2="34711" y2="64407"/>
                        <a14:foregroundMark x1="18182" y1="49153" x2="27273" y2="49153"/>
                        <a14:foregroundMark x1="24793" y1="40678" x2="24793" y2="52542"/>
                        <a14:foregroundMark x1="18182" y1="45763" x2="22314" y2="40678"/>
                        <a14:foregroundMark x1="5785" y1="45763" x2="5785" y2="45763"/>
                        <a14:foregroundMark x1="35537" y1="30508" x2="35537" y2="30508"/>
                        <a14:foregroundMark x1="11570" y1="22034" x2="11570" y2="22034"/>
                        <a14:foregroundMark x1="11570" y1="22034" x2="19835" y2="20339"/>
                        <a14:foregroundMark x1="27273" y1="79661" x2="35537" y2="69492"/>
                        <a14:foregroundMark x1="56198" y1="33898" x2="84298" y2="50847"/>
                        <a14:foregroundMark x1="68595" y1="69492" x2="62810" y2="35593"/>
                        <a14:foregroundMark x1="60331" y1="50847" x2="75207" y2="47458"/>
                        <a14:foregroundMark x1="65289" y1="15254" x2="65289" y2="15254"/>
                        <a14:foregroundMark x1="52066" y1="61017" x2="52066" y2="44068"/>
                        <a14:foregroundMark x1="85950" y1="52542" x2="85950" y2="52542"/>
                        <a14:foregroundMark x1="82645" y1="33898" x2="82645" y2="33898"/>
                        <a14:foregroundMark x1="70248" y1="30508" x2="70248" y2="30508"/>
                      </a14:backgroundRemoval>
                    </a14:imgEffect>
                  </a14:imgLayer>
                </a14:imgProps>
              </a:ext>
            </a:extLst>
          </a:blip>
          <a:stretch>
            <a:fillRect/>
          </a:stretch>
        </p:blipFill>
        <p:spPr>
          <a:xfrm>
            <a:off x="7347142" y="3596625"/>
            <a:ext cx="1152686" cy="562053"/>
          </a:xfrm>
          <a:prstGeom prst="rect">
            <a:avLst/>
          </a:prstGeom>
        </p:spPr>
      </p:pic>
    </p:spTree>
    <p:extLst>
      <p:ext uri="{BB962C8B-B14F-4D97-AF65-F5344CB8AC3E}">
        <p14:creationId xmlns:p14="http://schemas.microsoft.com/office/powerpoint/2010/main" val="2302152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46C3136-BE20-9F60-4F92-CFD59270ECFD}"/>
              </a:ext>
            </a:extLst>
          </p:cNvPr>
          <p:cNvPicPr>
            <a:picLocks noChangeAspect="1"/>
          </p:cNvPicPr>
          <p:nvPr/>
        </p:nvPicPr>
        <p:blipFill>
          <a:blip r:embed="rId2"/>
          <a:stretch>
            <a:fillRect/>
          </a:stretch>
        </p:blipFill>
        <p:spPr>
          <a:xfrm>
            <a:off x="719847" y="464652"/>
            <a:ext cx="5553134" cy="4138491"/>
          </a:xfrm>
          <a:prstGeom prst="rect">
            <a:avLst/>
          </a:prstGeom>
        </p:spPr>
      </p:pic>
      <p:sp>
        <p:nvSpPr>
          <p:cNvPr id="7" name="TextBox 6">
            <a:extLst>
              <a:ext uri="{FF2B5EF4-FFF2-40B4-BE49-F238E27FC236}">
                <a16:creationId xmlns:a16="http://schemas.microsoft.com/office/drawing/2014/main" id="{25E9846E-D05B-C230-C522-A798B1ECF6D0}"/>
              </a:ext>
            </a:extLst>
          </p:cNvPr>
          <p:cNvSpPr txBox="1"/>
          <p:nvPr/>
        </p:nvSpPr>
        <p:spPr>
          <a:xfrm>
            <a:off x="560440" y="4774857"/>
            <a:ext cx="5191431" cy="830997"/>
          </a:xfrm>
          <a:prstGeom prst="rect">
            <a:avLst/>
          </a:prstGeom>
          <a:noFill/>
        </p:spPr>
        <p:txBody>
          <a:bodyPr wrap="square">
            <a:spAutoFit/>
          </a:bodyPr>
          <a:lstStyle/>
          <a:p>
            <a:r>
              <a:rPr lang="en-US" sz="1600" b="1" dirty="0">
                <a:solidFill>
                  <a:srgbClr val="F6EECA"/>
                </a:solidFill>
              </a:rPr>
              <a:t>Dilute your barcode plate: </a:t>
            </a:r>
          </a:p>
          <a:p>
            <a:pPr marL="285750" indent="-285750">
              <a:buFont typeface="Arial" panose="020B0604020202020204" pitchFamily="34" charset="0"/>
              <a:buChar char="•"/>
            </a:pPr>
            <a:r>
              <a:rPr lang="en-US" sz="1600" dirty="0">
                <a:solidFill>
                  <a:srgbClr val="F6EECA"/>
                </a:solidFill>
              </a:rPr>
              <a:t>add 56ul MQ in each well (use multichannel pipette)</a:t>
            </a:r>
          </a:p>
          <a:p>
            <a:pPr marL="285750" indent="-285750">
              <a:buFont typeface="Arial" panose="020B0604020202020204" pitchFamily="34" charset="0"/>
              <a:buChar char="•"/>
            </a:pPr>
            <a:r>
              <a:rPr lang="en-US" sz="1600" dirty="0">
                <a:solidFill>
                  <a:srgbClr val="F6EECA"/>
                </a:solidFill>
              </a:rPr>
              <a:t>use 3ul per reaction  </a:t>
            </a:r>
            <a:endParaRPr lang="ru-RU" sz="1600" dirty="0">
              <a:solidFill>
                <a:srgbClr val="F6EECA"/>
              </a:solidFill>
            </a:endParaRPr>
          </a:p>
        </p:txBody>
      </p:sp>
      <p:pic>
        <p:nvPicPr>
          <p:cNvPr id="11" name="Рисунок 10">
            <a:extLst>
              <a:ext uri="{FF2B5EF4-FFF2-40B4-BE49-F238E27FC236}">
                <a16:creationId xmlns:a16="http://schemas.microsoft.com/office/drawing/2014/main" id="{C83513F5-C81A-BF7E-471C-601DAD6D1CC8}"/>
              </a:ext>
            </a:extLst>
          </p:cNvPr>
          <p:cNvPicPr>
            <a:picLocks noChangeAspect="1"/>
          </p:cNvPicPr>
          <p:nvPr/>
        </p:nvPicPr>
        <p:blipFill>
          <a:blip r:embed="rId3"/>
          <a:stretch>
            <a:fillRect/>
          </a:stretch>
        </p:blipFill>
        <p:spPr>
          <a:xfrm>
            <a:off x="6440131" y="1313680"/>
            <a:ext cx="5295900" cy="3876675"/>
          </a:xfrm>
          <a:prstGeom prst="rect">
            <a:avLst/>
          </a:prstGeom>
        </p:spPr>
      </p:pic>
      <p:pic>
        <p:nvPicPr>
          <p:cNvPr id="13" name="Рисунок 12">
            <a:extLst>
              <a:ext uri="{FF2B5EF4-FFF2-40B4-BE49-F238E27FC236}">
                <a16:creationId xmlns:a16="http://schemas.microsoft.com/office/drawing/2014/main" id="{FCFA808B-AF1C-6B67-D30C-58F97E66D82F}"/>
              </a:ext>
            </a:extLst>
          </p:cNvPr>
          <p:cNvPicPr>
            <a:picLocks noChangeAspect="1"/>
          </p:cNvPicPr>
          <p:nvPr/>
        </p:nvPicPr>
        <p:blipFill>
          <a:blip r:embed="rId4"/>
          <a:stretch>
            <a:fillRect/>
          </a:stretch>
        </p:blipFill>
        <p:spPr>
          <a:xfrm>
            <a:off x="8478026" y="5527587"/>
            <a:ext cx="3258005" cy="1009791"/>
          </a:xfrm>
          <a:prstGeom prst="rect">
            <a:avLst/>
          </a:prstGeom>
        </p:spPr>
      </p:pic>
      <p:pic>
        <p:nvPicPr>
          <p:cNvPr id="15" name="Рисунок 14">
            <a:extLst>
              <a:ext uri="{FF2B5EF4-FFF2-40B4-BE49-F238E27FC236}">
                <a16:creationId xmlns:a16="http://schemas.microsoft.com/office/drawing/2014/main" id="{9B56335C-3FC3-D4B7-9335-26D7C9748E9C}"/>
              </a:ext>
            </a:extLst>
          </p:cNvPr>
          <p:cNvPicPr>
            <a:picLocks noChangeAspect="1"/>
          </p:cNvPicPr>
          <p:nvPr/>
        </p:nvPicPr>
        <p:blipFill>
          <a:blip r:embed="rId5"/>
          <a:stretch>
            <a:fillRect/>
          </a:stretch>
        </p:blipFill>
        <p:spPr>
          <a:xfrm>
            <a:off x="8611395" y="2331426"/>
            <a:ext cx="3124636" cy="523948"/>
          </a:xfrm>
          <a:prstGeom prst="rect">
            <a:avLst/>
          </a:prstGeom>
        </p:spPr>
      </p:pic>
      <p:pic>
        <p:nvPicPr>
          <p:cNvPr id="17" name="Рисунок 16">
            <a:extLst>
              <a:ext uri="{FF2B5EF4-FFF2-40B4-BE49-F238E27FC236}">
                <a16:creationId xmlns:a16="http://schemas.microsoft.com/office/drawing/2014/main" id="{74D216B2-C64A-CE53-608A-FDC32308EB0F}"/>
              </a:ext>
            </a:extLst>
          </p:cNvPr>
          <p:cNvPicPr>
            <a:picLocks noChangeAspect="1"/>
          </p:cNvPicPr>
          <p:nvPr/>
        </p:nvPicPr>
        <p:blipFill>
          <a:blip r:embed="rId6"/>
          <a:stretch>
            <a:fillRect/>
          </a:stretch>
        </p:blipFill>
        <p:spPr>
          <a:xfrm>
            <a:off x="6440131" y="2126610"/>
            <a:ext cx="1457528" cy="466790"/>
          </a:xfrm>
          <a:prstGeom prst="rect">
            <a:avLst/>
          </a:prstGeom>
        </p:spPr>
      </p:pic>
    </p:spTree>
    <p:extLst>
      <p:ext uri="{BB962C8B-B14F-4D97-AF65-F5344CB8AC3E}">
        <p14:creationId xmlns:p14="http://schemas.microsoft.com/office/powerpoint/2010/main" val="2936760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806ABB0-3D2A-9D1A-1A9C-70C5CFB4409B}"/>
              </a:ext>
            </a:extLst>
          </p:cNvPr>
          <p:cNvSpPr txBox="1"/>
          <p:nvPr/>
        </p:nvSpPr>
        <p:spPr>
          <a:xfrm>
            <a:off x="784665" y="2676148"/>
            <a:ext cx="4954677" cy="584775"/>
          </a:xfrm>
          <a:prstGeom prst="rect">
            <a:avLst/>
          </a:prstGeom>
          <a:noFill/>
        </p:spPr>
        <p:txBody>
          <a:bodyPr wrap="square">
            <a:spAutoFit/>
          </a:bodyPr>
          <a:lstStyle/>
          <a:p>
            <a:r>
              <a:rPr lang="en-US" sz="1600" dirty="0">
                <a:solidFill>
                  <a:srgbClr val="F6EECA"/>
                </a:solidFill>
              </a:rPr>
              <a:t>Kits in </a:t>
            </a:r>
            <a:r>
              <a:rPr lang="en-US" sz="1600" b="1" dirty="0">
                <a:solidFill>
                  <a:srgbClr val="F6EECA"/>
                </a:solidFill>
              </a:rPr>
              <a:t>batches NBD196.10.0007 onwards </a:t>
            </a:r>
            <a:r>
              <a:rPr lang="en-US" sz="1600" dirty="0">
                <a:solidFill>
                  <a:srgbClr val="F6EECA"/>
                </a:solidFill>
              </a:rPr>
              <a:t>have </a:t>
            </a:r>
            <a:r>
              <a:rPr lang="en-US" sz="1600" b="1" dirty="0">
                <a:solidFill>
                  <a:srgbClr val="F6EECA"/>
                </a:solidFill>
              </a:rPr>
              <a:t>barcodes ordered in columns</a:t>
            </a:r>
            <a:r>
              <a:rPr lang="en-US" sz="1600" dirty="0">
                <a:solidFill>
                  <a:srgbClr val="F6EECA"/>
                </a:solidFill>
              </a:rPr>
              <a:t> on the plate:</a:t>
            </a:r>
            <a:endParaRPr lang="ru-RU" sz="1600" dirty="0">
              <a:solidFill>
                <a:srgbClr val="F6EECA"/>
              </a:solidFill>
            </a:endParaRPr>
          </a:p>
        </p:txBody>
      </p:sp>
      <p:sp>
        <p:nvSpPr>
          <p:cNvPr id="15" name="TextBox 14">
            <a:extLst>
              <a:ext uri="{FF2B5EF4-FFF2-40B4-BE49-F238E27FC236}">
                <a16:creationId xmlns:a16="http://schemas.microsoft.com/office/drawing/2014/main" id="{A289816F-DC46-F6DD-BAE3-A6FC4602FAAA}"/>
              </a:ext>
            </a:extLst>
          </p:cNvPr>
          <p:cNvSpPr txBox="1"/>
          <p:nvPr/>
        </p:nvSpPr>
        <p:spPr>
          <a:xfrm>
            <a:off x="6347463" y="2686273"/>
            <a:ext cx="4954677" cy="584775"/>
          </a:xfrm>
          <a:prstGeom prst="rect">
            <a:avLst/>
          </a:prstGeom>
          <a:noFill/>
        </p:spPr>
        <p:txBody>
          <a:bodyPr wrap="square">
            <a:spAutoFit/>
          </a:bodyPr>
          <a:lstStyle/>
          <a:p>
            <a:r>
              <a:rPr lang="en-US" sz="1600" dirty="0">
                <a:solidFill>
                  <a:srgbClr val="F6EECA"/>
                </a:solidFill>
              </a:rPr>
              <a:t>Kits in </a:t>
            </a:r>
            <a:r>
              <a:rPr lang="en-US" sz="1600" b="1" dirty="0">
                <a:solidFill>
                  <a:srgbClr val="F6EECA"/>
                </a:solidFill>
              </a:rPr>
              <a:t>batches prior to NBD196.10.0007 </a:t>
            </a:r>
            <a:r>
              <a:rPr lang="en-US" sz="1600" dirty="0">
                <a:solidFill>
                  <a:srgbClr val="F6EECA"/>
                </a:solidFill>
              </a:rPr>
              <a:t>have </a:t>
            </a:r>
            <a:r>
              <a:rPr lang="en-US" sz="1600" b="1" dirty="0">
                <a:solidFill>
                  <a:srgbClr val="F6EECA"/>
                </a:solidFill>
              </a:rPr>
              <a:t>barcodes ordered in rows</a:t>
            </a:r>
            <a:r>
              <a:rPr lang="en-US" sz="1600" dirty="0">
                <a:solidFill>
                  <a:srgbClr val="F6EECA"/>
                </a:solidFill>
              </a:rPr>
              <a:t>:</a:t>
            </a:r>
            <a:endParaRPr lang="ru-RU" sz="1600" dirty="0">
              <a:solidFill>
                <a:srgbClr val="F6EECA"/>
              </a:solidFill>
            </a:endParaRPr>
          </a:p>
        </p:txBody>
      </p:sp>
      <p:sp>
        <p:nvSpPr>
          <p:cNvPr id="19" name="TextBox 18">
            <a:extLst>
              <a:ext uri="{FF2B5EF4-FFF2-40B4-BE49-F238E27FC236}">
                <a16:creationId xmlns:a16="http://schemas.microsoft.com/office/drawing/2014/main" id="{1C0258E0-3255-ACA5-AA2B-80ED45C1E5F8}"/>
              </a:ext>
            </a:extLst>
          </p:cNvPr>
          <p:cNvSpPr txBox="1"/>
          <p:nvPr/>
        </p:nvSpPr>
        <p:spPr>
          <a:xfrm>
            <a:off x="552854" y="1761111"/>
            <a:ext cx="5877237" cy="307777"/>
          </a:xfrm>
          <a:prstGeom prst="rect">
            <a:avLst/>
          </a:prstGeom>
          <a:noFill/>
        </p:spPr>
        <p:txBody>
          <a:bodyPr wrap="square">
            <a:spAutoFit/>
          </a:bodyPr>
          <a:lstStyle/>
          <a:p>
            <a:r>
              <a:rPr lang="en-US" dirty="0">
                <a:solidFill>
                  <a:srgbClr val="F6EECA"/>
                </a:solidFill>
              </a:rPr>
              <a:t>Native Barcoding Expansion 96 (EXP-NBD196) contents</a:t>
            </a:r>
            <a:endParaRPr lang="ru-RU" dirty="0">
              <a:solidFill>
                <a:srgbClr val="F6EECA"/>
              </a:solidFill>
            </a:endParaRPr>
          </a:p>
        </p:txBody>
      </p:sp>
      <p:sp>
        <p:nvSpPr>
          <p:cNvPr id="26" name="Заголовок 1">
            <a:extLst>
              <a:ext uri="{FF2B5EF4-FFF2-40B4-BE49-F238E27FC236}">
                <a16:creationId xmlns:a16="http://schemas.microsoft.com/office/drawing/2014/main" id="{7B291C17-4111-3479-42A5-3B9F6CDAA274}"/>
              </a:ext>
            </a:extLst>
          </p:cNvPr>
          <p:cNvSpPr>
            <a:spLocks noGrp="1"/>
          </p:cNvSpPr>
          <p:nvPr>
            <p:ph type="title"/>
          </p:nvPr>
        </p:nvSpPr>
        <p:spPr>
          <a:xfrm>
            <a:off x="554477" y="49709"/>
            <a:ext cx="11491286" cy="1102265"/>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library preparation:</a:t>
            </a:r>
            <a:endParaRPr lang="ru-RU" sz="2400" b="1" dirty="0">
              <a:solidFill>
                <a:srgbClr val="F6EECA"/>
              </a:solidFill>
            </a:endParaRPr>
          </a:p>
        </p:txBody>
      </p:sp>
      <p:pic>
        <p:nvPicPr>
          <p:cNvPr id="42" name="Рисунок 41">
            <a:extLst>
              <a:ext uri="{FF2B5EF4-FFF2-40B4-BE49-F238E27FC236}">
                <a16:creationId xmlns:a16="http://schemas.microsoft.com/office/drawing/2014/main" id="{5F06961C-2B78-B7DB-E498-39DED2F59DFA}"/>
              </a:ext>
            </a:extLst>
          </p:cNvPr>
          <p:cNvPicPr>
            <a:picLocks noChangeAspect="1"/>
          </p:cNvPicPr>
          <p:nvPr/>
        </p:nvPicPr>
        <p:blipFill>
          <a:blip r:embed="rId2"/>
          <a:stretch>
            <a:fillRect/>
          </a:stretch>
        </p:blipFill>
        <p:spPr>
          <a:xfrm>
            <a:off x="7388737" y="251357"/>
            <a:ext cx="4106578" cy="2337502"/>
          </a:xfrm>
          <a:prstGeom prst="rect">
            <a:avLst/>
          </a:prstGeom>
        </p:spPr>
      </p:pic>
      <p:grpSp>
        <p:nvGrpSpPr>
          <p:cNvPr id="46" name="Группа 45">
            <a:extLst>
              <a:ext uri="{FF2B5EF4-FFF2-40B4-BE49-F238E27FC236}">
                <a16:creationId xmlns:a16="http://schemas.microsoft.com/office/drawing/2014/main" id="{02E35717-8F71-B53E-DC05-C478EFC134AA}"/>
              </a:ext>
            </a:extLst>
          </p:cNvPr>
          <p:cNvGrpSpPr/>
          <p:nvPr/>
        </p:nvGrpSpPr>
        <p:grpSpPr>
          <a:xfrm>
            <a:off x="6393417" y="3214984"/>
            <a:ext cx="4926578" cy="3391659"/>
            <a:chOff x="6681942" y="3237262"/>
            <a:chExt cx="4926578" cy="3391659"/>
          </a:xfrm>
        </p:grpSpPr>
        <p:grpSp>
          <p:nvGrpSpPr>
            <p:cNvPr id="39" name="Группа 38">
              <a:extLst>
                <a:ext uri="{FF2B5EF4-FFF2-40B4-BE49-F238E27FC236}">
                  <a16:creationId xmlns:a16="http://schemas.microsoft.com/office/drawing/2014/main" id="{4541BAA1-0029-6291-3338-84FB4846F677}"/>
                </a:ext>
              </a:extLst>
            </p:cNvPr>
            <p:cNvGrpSpPr/>
            <p:nvPr/>
          </p:nvGrpSpPr>
          <p:grpSpPr>
            <a:xfrm>
              <a:off x="6681942" y="3237262"/>
              <a:ext cx="4926578" cy="3391659"/>
              <a:chOff x="6240328" y="2651993"/>
              <a:chExt cx="5590941" cy="3898271"/>
            </a:xfrm>
          </p:grpSpPr>
          <p:pic>
            <p:nvPicPr>
              <p:cNvPr id="23" name="Рисунок 22">
                <a:extLst>
                  <a:ext uri="{FF2B5EF4-FFF2-40B4-BE49-F238E27FC236}">
                    <a16:creationId xmlns:a16="http://schemas.microsoft.com/office/drawing/2014/main" id="{84DA67E2-3812-4F46-124E-FE85CB9350C6}"/>
                  </a:ext>
                </a:extLst>
              </p:cNvPr>
              <p:cNvPicPr>
                <a:picLocks noChangeAspect="1"/>
              </p:cNvPicPr>
              <p:nvPr/>
            </p:nvPicPr>
            <p:blipFill>
              <a:blip r:embed="rId3"/>
              <a:stretch>
                <a:fillRect/>
              </a:stretch>
            </p:blipFill>
            <p:spPr>
              <a:xfrm>
                <a:off x="6240328" y="2651993"/>
                <a:ext cx="5590941" cy="3898271"/>
              </a:xfrm>
              <a:prstGeom prst="rect">
                <a:avLst/>
              </a:prstGeom>
              <a:ln>
                <a:solidFill>
                  <a:schemeClr val="tx1">
                    <a:lumMod val="50000"/>
                    <a:lumOff val="50000"/>
                  </a:schemeClr>
                </a:solidFill>
              </a:ln>
            </p:spPr>
          </p:pic>
          <p:cxnSp>
            <p:nvCxnSpPr>
              <p:cNvPr id="30" name="Прямая со стрелкой 29">
                <a:extLst>
                  <a:ext uri="{FF2B5EF4-FFF2-40B4-BE49-F238E27FC236}">
                    <a16:creationId xmlns:a16="http://schemas.microsoft.com/office/drawing/2014/main" id="{BC9ED9B8-7E60-397F-F647-2CAFF672A74A}"/>
                  </a:ext>
                </a:extLst>
              </p:cNvPr>
              <p:cNvCxnSpPr>
                <a:cxnSpLocks/>
              </p:cNvCxnSpPr>
              <p:nvPr/>
            </p:nvCxnSpPr>
            <p:spPr>
              <a:xfrm>
                <a:off x="6631913" y="3506875"/>
                <a:ext cx="47830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Прямая со стрелкой 34">
                <a:extLst>
                  <a:ext uri="{FF2B5EF4-FFF2-40B4-BE49-F238E27FC236}">
                    <a16:creationId xmlns:a16="http://schemas.microsoft.com/office/drawing/2014/main" id="{27769F5B-5861-4105-56C6-796F2A861FCE}"/>
                  </a:ext>
                </a:extLst>
              </p:cNvPr>
              <p:cNvCxnSpPr>
                <a:cxnSpLocks/>
              </p:cNvCxnSpPr>
              <p:nvPr/>
            </p:nvCxnSpPr>
            <p:spPr>
              <a:xfrm>
                <a:off x="6631913" y="3930580"/>
                <a:ext cx="47830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Прямая со стрелкой 35">
                <a:extLst>
                  <a:ext uri="{FF2B5EF4-FFF2-40B4-BE49-F238E27FC236}">
                    <a16:creationId xmlns:a16="http://schemas.microsoft.com/office/drawing/2014/main" id="{75624031-6717-2CE7-2308-1757C2220FB8}"/>
                  </a:ext>
                </a:extLst>
              </p:cNvPr>
              <p:cNvCxnSpPr>
                <a:cxnSpLocks/>
              </p:cNvCxnSpPr>
              <p:nvPr/>
            </p:nvCxnSpPr>
            <p:spPr>
              <a:xfrm>
                <a:off x="6631913" y="4362660"/>
                <a:ext cx="478301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Прямоугольник 42">
              <a:extLst>
                <a:ext uri="{FF2B5EF4-FFF2-40B4-BE49-F238E27FC236}">
                  <a16:creationId xmlns:a16="http://schemas.microsoft.com/office/drawing/2014/main" id="{6C38E643-BA79-21BE-A559-3F3A11D76707}"/>
                </a:ext>
              </a:extLst>
            </p:cNvPr>
            <p:cNvSpPr/>
            <p:nvPr/>
          </p:nvSpPr>
          <p:spPr>
            <a:xfrm>
              <a:off x="10018207" y="6199833"/>
              <a:ext cx="1572458" cy="40681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45" name="Группа 44">
            <a:extLst>
              <a:ext uri="{FF2B5EF4-FFF2-40B4-BE49-F238E27FC236}">
                <a16:creationId xmlns:a16="http://schemas.microsoft.com/office/drawing/2014/main" id="{A76FEABD-9138-8C91-A778-B1BC5B8CB3EF}"/>
              </a:ext>
            </a:extLst>
          </p:cNvPr>
          <p:cNvGrpSpPr/>
          <p:nvPr/>
        </p:nvGrpSpPr>
        <p:grpSpPr>
          <a:xfrm>
            <a:off x="804878" y="3214984"/>
            <a:ext cx="4623796" cy="3391659"/>
            <a:chOff x="456003" y="3237263"/>
            <a:chExt cx="4623796" cy="3391659"/>
          </a:xfrm>
        </p:grpSpPr>
        <p:grpSp>
          <p:nvGrpSpPr>
            <p:cNvPr id="40" name="Группа 39">
              <a:extLst>
                <a:ext uri="{FF2B5EF4-FFF2-40B4-BE49-F238E27FC236}">
                  <a16:creationId xmlns:a16="http://schemas.microsoft.com/office/drawing/2014/main" id="{6BE83D9D-D675-5D4D-1175-8D7D9A269CE3}"/>
                </a:ext>
              </a:extLst>
            </p:cNvPr>
            <p:cNvGrpSpPr/>
            <p:nvPr/>
          </p:nvGrpSpPr>
          <p:grpSpPr>
            <a:xfrm>
              <a:off x="456003" y="3237263"/>
              <a:ext cx="4623796" cy="3391659"/>
              <a:chOff x="214815" y="2673105"/>
              <a:chExt cx="5554493" cy="3898271"/>
            </a:xfrm>
          </p:grpSpPr>
          <p:pic>
            <p:nvPicPr>
              <p:cNvPr id="21" name="Рисунок 20">
                <a:extLst>
                  <a:ext uri="{FF2B5EF4-FFF2-40B4-BE49-F238E27FC236}">
                    <a16:creationId xmlns:a16="http://schemas.microsoft.com/office/drawing/2014/main" id="{212F7974-10C3-35BD-C93C-10CBED1EB06E}"/>
                  </a:ext>
                </a:extLst>
              </p:cNvPr>
              <p:cNvPicPr>
                <a:picLocks noChangeAspect="1"/>
              </p:cNvPicPr>
              <p:nvPr/>
            </p:nvPicPr>
            <p:blipFill>
              <a:blip r:embed="rId4"/>
              <a:stretch>
                <a:fillRect/>
              </a:stretch>
            </p:blipFill>
            <p:spPr>
              <a:xfrm>
                <a:off x="214815" y="2673105"/>
                <a:ext cx="5554493" cy="3898271"/>
              </a:xfrm>
              <a:prstGeom prst="rect">
                <a:avLst/>
              </a:prstGeom>
              <a:ln>
                <a:solidFill>
                  <a:schemeClr val="tx1">
                    <a:lumMod val="50000"/>
                    <a:lumOff val="50000"/>
                  </a:schemeClr>
                </a:solidFill>
              </a:ln>
            </p:spPr>
          </p:pic>
          <p:cxnSp>
            <p:nvCxnSpPr>
              <p:cNvPr id="28" name="Прямая со стрелкой 27">
                <a:extLst>
                  <a:ext uri="{FF2B5EF4-FFF2-40B4-BE49-F238E27FC236}">
                    <a16:creationId xmlns:a16="http://schemas.microsoft.com/office/drawing/2014/main" id="{A2DAC094-0BDA-3DC9-4E64-E3A3E7E93160}"/>
                  </a:ext>
                </a:extLst>
              </p:cNvPr>
              <p:cNvCxnSpPr/>
              <p:nvPr/>
            </p:nvCxnSpPr>
            <p:spPr>
              <a:xfrm>
                <a:off x="1045029" y="3074795"/>
                <a:ext cx="0" cy="3094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Прямая со стрелкой 32">
                <a:extLst>
                  <a:ext uri="{FF2B5EF4-FFF2-40B4-BE49-F238E27FC236}">
                    <a16:creationId xmlns:a16="http://schemas.microsoft.com/office/drawing/2014/main" id="{A7A96A2B-70B8-6C98-5CCC-803017B48ACB}"/>
                  </a:ext>
                </a:extLst>
              </p:cNvPr>
              <p:cNvCxnSpPr/>
              <p:nvPr/>
            </p:nvCxnSpPr>
            <p:spPr>
              <a:xfrm>
                <a:off x="1478782" y="3074795"/>
                <a:ext cx="0" cy="3094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Прямая со стрелкой 33">
                <a:extLst>
                  <a:ext uri="{FF2B5EF4-FFF2-40B4-BE49-F238E27FC236}">
                    <a16:creationId xmlns:a16="http://schemas.microsoft.com/office/drawing/2014/main" id="{00866BF5-B990-989C-4033-126246A1E2B4}"/>
                  </a:ext>
                </a:extLst>
              </p:cNvPr>
              <p:cNvCxnSpPr/>
              <p:nvPr/>
            </p:nvCxnSpPr>
            <p:spPr>
              <a:xfrm>
                <a:off x="1900814" y="3074795"/>
                <a:ext cx="0" cy="30948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Прямоугольник 43">
              <a:extLst>
                <a:ext uri="{FF2B5EF4-FFF2-40B4-BE49-F238E27FC236}">
                  <a16:creationId xmlns:a16="http://schemas.microsoft.com/office/drawing/2014/main" id="{8A6FF5BC-13B1-7129-B2AF-F861466E13D8}"/>
                </a:ext>
              </a:extLst>
            </p:cNvPr>
            <p:cNvSpPr/>
            <p:nvPr/>
          </p:nvSpPr>
          <p:spPr>
            <a:xfrm rot="16200000">
              <a:off x="4069359" y="5628148"/>
              <a:ext cx="1550180" cy="406810"/>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48" name="TextBox 47">
            <a:extLst>
              <a:ext uri="{FF2B5EF4-FFF2-40B4-BE49-F238E27FC236}">
                <a16:creationId xmlns:a16="http://schemas.microsoft.com/office/drawing/2014/main" id="{669B3F34-521A-3A5C-DF66-4A443220F179}"/>
              </a:ext>
            </a:extLst>
          </p:cNvPr>
          <p:cNvSpPr txBox="1"/>
          <p:nvPr/>
        </p:nvSpPr>
        <p:spPr>
          <a:xfrm>
            <a:off x="8376824" y="27431"/>
            <a:ext cx="2130404" cy="338554"/>
          </a:xfrm>
          <a:prstGeom prst="rect">
            <a:avLst/>
          </a:prstGeom>
          <a:noFill/>
        </p:spPr>
        <p:txBody>
          <a:bodyPr wrap="square">
            <a:spAutoFit/>
          </a:bodyPr>
          <a:lstStyle/>
          <a:p>
            <a:r>
              <a:rPr lang="en-US" sz="1600" b="1" dirty="0">
                <a:solidFill>
                  <a:srgbClr val="F6EECA"/>
                </a:solidFill>
              </a:rPr>
              <a:t>Sample Plate</a:t>
            </a:r>
            <a:endParaRPr lang="ru-RU" sz="1600" b="1" dirty="0">
              <a:solidFill>
                <a:srgbClr val="F6EECA"/>
              </a:solidFill>
            </a:endParaRPr>
          </a:p>
        </p:txBody>
      </p:sp>
      <p:sp>
        <p:nvSpPr>
          <p:cNvPr id="52" name="TextBox 51">
            <a:extLst>
              <a:ext uri="{FF2B5EF4-FFF2-40B4-BE49-F238E27FC236}">
                <a16:creationId xmlns:a16="http://schemas.microsoft.com/office/drawing/2014/main" id="{F272AF61-9E03-7E4E-2CC5-C62A991E7B6F}"/>
              </a:ext>
            </a:extLst>
          </p:cNvPr>
          <p:cNvSpPr txBox="1"/>
          <p:nvPr/>
        </p:nvSpPr>
        <p:spPr>
          <a:xfrm>
            <a:off x="554476" y="1156085"/>
            <a:ext cx="5877237" cy="461665"/>
          </a:xfrm>
          <a:prstGeom prst="rect">
            <a:avLst/>
          </a:prstGeom>
          <a:noFill/>
        </p:spPr>
        <p:txBody>
          <a:bodyPr wrap="square">
            <a:spAutoFit/>
          </a:bodyPr>
          <a:lstStyle/>
          <a:p>
            <a:r>
              <a:rPr lang="en-US" sz="2400" b="1" dirty="0">
                <a:solidFill>
                  <a:srgbClr val="F6EECA"/>
                </a:solidFill>
              </a:rPr>
              <a:t>Barcode misarrangement</a:t>
            </a:r>
          </a:p>
        </p:txBody>
      </p:sp>
    </p:spTree>
    <p:extLst>
      <p:ext uri="{BB962C8B-B14F-4D97-AF65-F5344CB8AC3E}">
        <p14:creationId xmlns:p14="http://schemas.microsoft.com/office/powerpoint/2010/main" val="289808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9B46A3B8-A557-2500-0BFF-44A328258DC3}"/>
              </a:ext>
            </a:extLst>
          </p:cNvPr>
          <p:cNvPicPr>
            <a:picLocks noChangeAspect="1"/>
          </p:cNvPicPr>
          <p:nvPr/>
        </p:nvPicPr>
        <p:blipFill>
          <a:blip r:embed="rId2"/>
          <a:stretch>
            <a:fillRect/>
          </a:stretch>
        </p:blipFill>
        <p:spPr>
          <a:xfrm>
            <a:off x="4000236" y="180521"/>
            <a:ext cx="5382376" cy="6496957"/>
          </a:xfrm>
          <a:prstGeom prst="rect">
            <a:avLst/>
          </a:prstGeom>
        </p:spPr>
      </p:pic>
      <p:sp>
        <p:nvSpPr>
          <p:cNvPr id="7" name="TextBox 6">
            <a:extLst>
              <a:ext uri="{FF2B5EF4-FFF2-40B4-BE49-F238E27FC236}">
                <a16:creationId xmlns:a16="http://schemas.microsoft.com/office/drawing/2014/main" id="{E1AA6B83-C127-71FE-435D-D510C7F91A7D}"/>
              </a:ext>
            </a:extLst>
          </p:cNvPr>
          <p:cNvSpPr txBox="1"/>
          <p:nvPr/>
        </p:nvSpPr>
        <p:spPr>
          <a:xfrm>
            <a:off x="486440" y="393690"/>
            <a:ext cx="4585291" cy="923330"/>
          </a:xfrm>
          <a:prstGeom prst="rect">
            <a:avLst/>
          </a:prstGeom>
          <a:noFill/>
        </p:spPr>
        <p:txBody>
          <a:bodyPr wrap="square">
            <a:spAutoFit/>
          </a:bodyPr>
          <a:lstStyle/>
          <a:p>
            <a:r>
              <a:rPr lang="en-US" sz="1800" b="1" dirty="0">
                <a:solidFill>
                  <a:srgbClr val="F6EECA"/>
                </a:solidFill>
              </a:rPr>
              <a:t>Equipment</a:t>
            </a:r>
          </a:p>
          <a:p>
            <a:endParaRPr lang="en-US" sz="1800" b="1" dirty="0">
              <a:solidFill>
                <a:srgbClr val="F6EECA"/>
              </a:solidFill>
            </a:endParaRPr>
          </a:p>
          <a:p>
            <a:r>
              <a:rPr lang="en-US" sz="1800" b="1" dirty="0">
                <a:solidFill>
                  <a:srgbClr val="F6EECA"/>
                </a:solidFill>
              </a:rPr>
              <a:t>You will receive:</a:t>
            </a:r>
            <a:r>
              <a:rPr lang="en-US" sz="1800" dirty="0">
                <a:solidFill>
                  <a:srgbClr val="F6EECA"/>
                </a:solidFill>
              </a:rPr>
              <a:t> </a:t>
            </a:r>
            <a:endParaRPr lang="ru-RU" sz="1800" dirty="0">
              <a:solidFill>
                <a:srgbClr val="F6EECA"/>
              </a:solidFill>
            </a:endParaRPr>
          </a:p>
        </p:txBody>
      </p:sp>
      <p:sp>
        <p:nvSpPr>
          <p:cNvPr id="8" name="Прямоугольник 7">
            <a:extLst>
              <a:ext uri="{FF2B5EF4-FFF2-40B4-BE49-F238E27FC236}">
                <a16:creationId xmlns:a16="http://schemas.microsoft.com/office/drawing/2014/main" id="{63A96A20-A682-084C-9A46-6107AAFAD60A}"/>
              </a:ext>
            </a:extLst>
          </p:cNvPr>
          <p:cNvSpPr/>
          <p:nvPr/>
        </p:nvSpPr>
        <p:spPr>
          <a:xfrm>
            <a:off x="4000236" y="180521"/>
            <a:ext cx="5973104" cy="308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655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D9AD14-A97A-8BFA-56F0-03DCD8B2737D}"/>
              </a:ext>
            </a:extLst>
          </p:cNvPr>
          <p:cNvPicPr>
            <a:picLocks noChangeAspect="1"/>
          </p:cNvPicPr>
          <p:nvPr/>
        </p:nvPicPr>
        <p:blipFill>
          <a:blip r:embed="rId2"/>
          <a:stretch>
            <a:fillRect/>
          </a:stretch>
        </p:blipFill>
        <p:spPr>
          <a:xfrm>
            <a:off x="7623544" y="1075144"/>
            <a:ext cx="3761097" cy="4707711"/>
          </a:xfrm>
          <a:prstGeom prst="rect">
            <a:avLst/>
          </a:prstGeom>
        </p:spPr>
      </p:pic>
      <p:pic>
        <p:nvPicPr>
          <p:cNvPr id="6" name="Рисунок 5">
            <a:extLst>
              <a:ext uri="{FF2B5EF4-FFF2-40B4-BE49-F238E27FC236}">
                <a16:creationId xmlns:a16="http://schemas.microsoft.com/office/drawing/2014/main" id="{C676ACE0-7A0F-FA4E-6608-794AAA181430}"/>
              </a:ext>
            </a:extLst>
          </p:cNvPr>
          <p:cNvPicPr>
            <a:picLocks noChangeAspect="1"/>
          </p:cNvPicPr>
          <p:nvPr/>
        </p:nvPicPr>
        <p:blipFill>
          <a:blip r:embed="rId3"/>
          <a:stretch>
            <a:fillRect/>
          </a:stretch>
        </p:blipFill>
        <p:spPr>
          <a:xfrm>
            <a:off x="807359" y="2680059"/>
            <a:ext cx="4525006" cy="4086795"/>
          </a:xfrm>
          <a:prstGeom prst="rect">
            <a:avLst/>
          </a:prstGeom>
        </p:spPr>
      </p:pic>
      <p:cxnSp>
        <p:nvCxnSpPr>
          <p:cNvPr id="8" name="Прямая со стрелкой 7">
            <a:extLst>
              <a:ext uri="{FF2B5EF4-FFF2-40B4-BE49-F238E27FC236}">
                <a16:creationId xmlns:a16="http://schemas.microsoft.com/office/drawing/2014/main" id="{4C8C7E91-D0FE-EA19-A0F7-69FD10D7E668}"/>
              </a:ext>
            </a:extLst>
          </p:cNvPr>
          <p:cNvCxnSpPr>
            <a:cxnSpLocks/>
          </p:cNvCxnSpPr>
          <p:nvPr/>
        </p:nvCxnSpPr>
        <p:spPr>
          <a:xfrm>
            <a:off x="4732801" y="5518298"/>
            <a:ext cx="2284688" cy="0"/>
          </a:xfrm>
          <a:prstGeom prst="straightConnector1">
            <a:avLst/>
          </a:prstGeom>
          <a:ln w="38100">
            <a:solidFill>
              <a:srgbClr val="F1605D"/>
            </a:solidFill>
            <a:tailEnd type="triangle"/>
          </a:ln>
        </p:spPr>
        <p:style>
          <a:lnRef idx="1">
            <a:schemeClr val="accent1"/>
          </a:lnRef>
          <a:fillRef idx="0">
            <a:schemeClr val="accent1"/>
          </a:fillRef>
          <a:effectRef idx="0">
            <a:schemeClr val="accent1"/>
          </a:effectRef>
          <a:fontRef idx="minor">
            <a:schemeClr val="tx1"/>
          </a:fontRef>
        </p:style>
      </p:cxnSp>
      <p:sp>
        <p:nvSpPr>
          <p:cNvPr id="12" name="Овал 11">
            <a:extLst>
              <a:ext uri="{FF2B5EF4-FFF2-40B4-BE49-F238E27FC236}">
                <a16:creationId xmlns:a16="http://schemas.microsoft.com/office/drawing/2014/main" id="{B2F84C47-6F05-BF8E-71E7-03B927308F9C}"/>
              </a:ext>
            </a:extLst>
          </p:cNvPr>
          <p:cNvSpPr/>
          <p:nvPr/>
        </p:nvSpPr>
        <p:spPr>
          <a:xfrm>
            <a:off x="7347097" y="4999960"/>
            <a:ext cx="2529237" cy="1036675"/>
          </a:xfrm>
          <a:prstGeom prst="ellipse">
            <a:avLst/>
          </a:prstGeom>
          <a:noFill/>
          <a:ln>
            <a:solidFill>
              <a:srgbClr val="F160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a:extLst>
              <a:ext uri="{FF2B5EF4-FFF2-40B4-BE49-F238E27FC236}">
                <a16:creationId xmlns:a16="http://schemas.microsoft.com/office/drawing/2014/main" id="{0B48F2AF-3ED5-54E8-9E6D-41E84680D261}"/>
              </a:ext>
            </a:extLst>
          </p:cNvPr>
          <p:cNvSpPr txBox="1"/>
          <p:nvPr/>
        </p:nvSpPr>
        <p:spPr>
          <a:xfrm>
            <a:off x="8056163" y="3428999"/>
            <a:ext cx="3998185" cy="307777"/>
          </a:xfrm>
          <a:prstGeom prst="rect">
            <a:avLst/>
          </a:prstGeom>
          <a:noFill/>
        </p:spPr>
        <p:txBody>
          <a:bodyPr wrap="square">
            <a:spAutoFit/>
          </a:bodyPr>
          <a:lstStyle/>
          <a:p>
            <a:r>
              <a:rPr lang="en-US" b="0" i="0" dirty="0">
                <a:solidFill>
                  <a:srgbClr val="4A4A4A"/>
                </a:solidFill>
                <a:effectLst/>
                <a:latin typeface="HelveticaNow"/>
              </a:rPr>
              <a:t>contains Lambda DNA (LMD)</a:t>
            </a:r>
            <a:endParaRPr lang="ru-RU" dirty="0"/>
          </a:p>
        </p:txBody>
      </p:sp>
      <p:pic>
        <p:nvPicPr>
          <p:cNvPr id="16" name="Рисунок 15">
            <a:extLst>
              <a:ext uri="{FF2B5EF4-FFF2-40B4-BE49-F238E27FC236}">
                <a16:creationId xmlns:a16="http://schemas.microsoft.com/office/drawing/2014/main" id="{04916281-8D1E-27BD-4E59-843CD773410B}"/>
              </a:ext>
            </a:extLst>
          </p:cNvPr>
          <p:cNvPicPr>
            <a:picLocks noChangeAspect="1"/>
          </p:cNvPicPr>
          <p:nvPr/>
        </p:nvPicPr>
        <p:blipFill>
          <a:blip r:embed="rId4"/>
          <a:stretch>
            <a:fillRect/>
          </a:stretch>
        </p:blipFill>
        <p:spPr>
          <a:xfrm>
            <a:off x="10527860" y="3144231"/>
            <a:ext cx="553096" cy="564618"/>
          </a:xfrm>
          <a:prstGeom prst="rect">
            <a:avLst/>
          </a:prstGeom>
        </p:spPr>
      </p:pic>
    </p:spTree>
    <p:extLst>
      <p:ext uri="{BB962C8B-B14F-4D97-AF65-F5344CB8AC3E}">
        <p14:creationId xmlns:p14="http://schemas.microsoft.com/office/powerpoint/2010/main" val="3432277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92EE1B25-DFC8-F09D-C453-71636E4504D5}"/>
              </a:ext>
            </a:extLst>
          </p:cNvPr>
          <p:cNvPicPr>
            <a:picLocks noChangeAspect="1"/>
          </p:cNvPicPr>
          <p:nvPr/>
        </p:nvPicPr>
        <p:blipFill>
          <a:blip r:embed="rId3"/>
          <a:stretch>
            <a:fillRect/>
          </a:stretch>
        </p:blipFill>
        <p:spPr>
          <a:xfrm>
            <a:off x="9687123" y="0"/>
            <a:ext cx="2174484" cy="2679061"/>
          </a:xfrm>
          <a:prstGeom prst="rect">
            <a:avLst/>
          </a:prstGeom>
        </p:spPr>
      </p:pic>
      <p:sp>
        <p:nvSpPr>
          <p:cNvPr id="4" name="Заголовок 1">
            <a:extLst>
              <a:ext uri="{FF2B5EF4-FFF2-40B4-BE49-F238E27FC236}">
                <a16:creationId xmlns:a16="http://schemas.microsoft.com/office/drawing/2014/main" id="{C7CB2F9C-4F89-22E8-9C67-2C5049E3DD69}"/>
              </a:ext>
            </a:extLst>
          </p:cNvPr>
          <p:cNvSpPr>
            <a:spLocks noGrp="1"/>
          </p:cNvSpPr>
          <p:nvPr>
            <p:ph type="title"/>
          </p:nvPr>
        </p:nvSpPr>
        <p:spPr>
          <a:xfrm>
            <a:off x="593387" y="49709"/>
            <a:ext cx="11452376" cy="1102265"/>
          </a:xfrm>
        </p:spPr>
        <p:txBody>
          <a:bodyPr>
            <a:normAutofit/>
          </a:bodyPr>
          <a:lstStyle/>
          <a:p>
            <a:r>
              <a:rPr lang="en-US" sz="2800" dirty="0">
                <a:solidFill>
                  <a:srgbClr val="F6EECA"/>
                </a:solidFill>
              </a:rPr>
              <a:t>Keep an Eye Out &amp; Troubleshooting</a:t>
            </a:r>
            <a:br>
              <a:rPr lang="en-US" sz="2800" dirty="0">
                <a:solidFill>
                  <a:srgbClr val="F6EECA"/>
                </a:solidFill>
              </a:rPr>
            </a:br>
            <a:r>
              <a:rPr lang="en-US" sz="2800" u="sng" dirty="0">
                <a:solidFill>
                  <a:srgbClr val="F6EECA"/>
                </a:solidFill>
              </a:rPr>
              <a:t>Issues during library preparation:</a:t>
            </a:r>
            <a:endParaRPr lang="ru-RU" sz="2800" b="1" dirty="0">
              <a:solidFill>
                <a:srgbClr val="F6EECA"/>
              </a:solidFill>
            </a:endParaRPr>
          </a:p>
        </p:txBody>
      </p:sp>
      <p:pic>
        <p:nvPicPr>
          <p:cNvPr id="13" name="Рисунок 12">
            <a:extLst>
              <a:ext uri="{FF2B5EF4-FFF2-40B4-BE49-F238E27FC236}">
                <a16:creationId xmlns:a16="http://schemas.microsoft.com/office/drawing/2014/main" id="{0CE66BFC-0C5F-E622-03AB-1A0CF1ACDE94}"/>
              </a:ext>
            </a:extLst>
          </p:cNvPr>
          <p:cNvPicPr>
            <a:picLocks noChangeAspect="1"/>
          </p:cNvPicPr>
          <p:nvPr/>
        </p:nvPicPr>
        <p:blipFill>
          <a:blip r:embed="rId4"/>
          <a:stretch>
            <a:fillRect/>
          </a:stretch>
        </p:blipFill>
        <p:spPr>
          <a:xfrm>
            <a:off x="5835619" y="1996746"/>
            <a:ext cx="3667348" cy="1445936"/>
          </a:xfrm>
          <a:prstGeom prst="rect">
            <a:avLst/>
          </a:prstGeom>
        </p:spPr>
      </p:pic>
      <p:pic>
        <p:nvPicPr>
          <p:cNvPr id="16" name="Рисунок 15">
            <a:extLst>
              <a:ext uri="{FF2B5EF4-FFF2-40B4-BE49-F238E27FC236}">
                <a16:creationId xmlns:a16="http://schemas.microsoft.com/office/drawing/2014/main" id="{DC2ECC42-E019-2A7B-2D45-5E2D2360D88D}"/>
              </a:ext>
            </a:extLst>
          </p:cNvPr>
          <p:cNvPicPr>
            <a:picLocks noChangeAspect="1"/>
          </p:cNvPicPr>
          <p:nvPr/>
        </p:nvPicPr>
        <p:blipFill>
          <a:blip r:embed="rId5"/>
          <a:stretch>
            <a:fillRect/>
          </a:stretch>
        </p:blipFill>
        <p:spPr>
          <a:xfrm>
            <a:off x="6024574" y="3841045"/>
            <a:ext cx="6021189" cy="2679061"/>
          </a:xfrm>
          <a:prstGeom prst="rect">
            <a:avLst/>
          </a:prstGeom>
          <a:ln>
            <a:noFill/>
          </a:ln>
          <a:effectLst>
            <a:outerShdw blurRad="292100" dist="139700" dir="2700000" algn="tl" rotWithShape="0">
              <a:srgbClr val="333333">
                <a:alpha val="65000"/>
              </a:srgbClr>
            </a:outerShdw>
          </a:effectLst>
        </p:spPr>
      </p:pic>
      <p:pic>
        <p:nvPicPr>
          <p:cNvPr id="18" name="Рисунок 17">
            <a:extLst>
              <a:ext uri="{FF2B5EF4-FFF2-40B4-BE49-F238E27FC236}">
                <a16:creationId xmlns:a16="http://schemas.microsoft.com/office/drawing/2014/main" id="{0489776A-68D5-B8BB-1917-DD846BEBCD2D}"/>
              </a:ext>
            </a:extLst>
          </p:cNvPr>
          <p:cNvPicPr>
            <a:picLocks noChangeAspect="1"/>
          </p:cNvPicPr>
          <p:nvPr/>
        </p:nvPicPr>
        <p:blipFill>
          <a:blip r:embed="rId6"/>
          <a:stretch>
            <a:fillRect/>
          </a:stretch>
        </p:blipFill>
        <p:spPr>
          <a:xfrm>
            <a:off x="747708" y="2497602"/>
            <a:ext cx="3313746" cy="4147768"/>
          </a:xfrm>
          <a:prstGeom prst="rect">
            <a:avLst/>
          </a:prstGeom>
        </p:spPr>
      </p:pic>
      <p:sp>
        <p:nvSpPr>
          <p:cNvPr id="20" name="TextBox 19">
            <a:extLst>
              <a:ext uri="{FF2B5EF4-FFF2-40B4-BE49-F238E27FC236}">
                <a16:creationId xmlns:a16="http://schemas.microsoft.com/office/drawing/2014/main" id="{68C93044-CDC5-7E5D-4372-EA13A33D09AE}"/>
              </a:ext>
            </a:extLst>
          </p:cNvPr>
          <p:cNvSpPr txBox="1"/>
          <p:nvPr/>
        </p:nvSpPr>
        <p:spPr>
          <a:xfrm>
            <a:off x="593386" y="2074420"/>
            <a:ext cx="5732585" cy="338554"/>
          </a:xfrm>
          <a:prstGeom prst="rect">
            <a:avLst/>
          </a:prstGeom>
          <a:noFill/>
        </p:spPr>
        <p:txBody>
          <a:bodyPr wrap="square">
            <a:spAutoFit/>
          </a:bodyPr>
          <a:lstStyle/>
          <a:p>
            <a:r>
              <a:rPr lang="en-US" sz="1600" u="sng" dirty="0">
                <a:solidFill>
                  <a:srgbClr val="F6EECA"/>
                </a:solidFill>
              </a:rPr>
              <a:t>You will receive 2 </a:t>
            </a:r>
            <a:r>
              <a:rPr lang="en-US" sz="1600" u="sng" dirty="0" err="1">
                <a:solidFill>
                  <a:srgbClr val="F6EECA"/>
                </a:solidFill>
              </a:rPr>
              <a:t>MinION</a:t>
            </a:r>
            <a:r>
              <a:rPr lang="en-US" sz="1600" u="sng" dirty="0">
                <a:solidFill>
                  <a:srgbClr val="F6EECA"/>
                </a:solidFill>
              </a:rPr>
              <a:t> Enhanced package (ONT):</a:t>
            </a:r>
            <a:endParaRPr lang="ru-RU" sz="1600" dirty="0">
              <a:solidFill>
                <a:srgbClr val="F6EECA"/>
              </a:solidFill>
            </a:endParaRPr>
          </a:p>
        </p:txBody>
      </p:sp>
      <p:cxnSp>
        <p:nvCxnSpPr>
          <p:cNvPr id="24" name="Прямая со стрелкой 23">
            <a:extLst>
              <a:ext uri="{FF2B5EF4-FFF2-40B4-BE49-F238E27FC236}">
                <a16:creationId xmlns:a16="http://schemas.microsoft.com/office/drawing/2014/main" id="{A7115113-ABE8-B19B-6F3B-ED369376ECB4}"/>
              </a:ext>
            </a:extLst>
          </p:cNvPr>
          <p:cNvCxnSpPr>
            <a:cxnSpLocks/>
          </p:cNvCxnSpPr>
          <p:nvPr/>
        </p:nvCxnSpPr>
        <p:spPr>
          <a:xfrm flipH="1">
            <a:off x="9083669" y="2220686"/>
            <a:ext cx="904393" cy="8046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a:extLst>
              <a:ext uri="{FF2B5EF4-FFF2-40B4-BE49-F238E27FC236}">
                <a16:creationId xmlns:a16="http://schemas.microsoft.com/office/drawing/2014/main" id="{9589286C-24A3-5422-FD7F-C236B8174A20}"/>
              </a:ext>
            </a:extLst>
          </p:cNvPr>
          <p:cNvCxnSpPr>
            <a:cxnSpLocks/>
          </p:cNvCxnSpPr>
          <p:nvPr/>
        </p:nvCxnSpPr>
        <p:spPr>
          <a:xfrm flipH="1">
            <a:off x="9267825" y="2220686"/>
            <a:ext cx="1913498" cy="20952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95D2F18-AB04-32A2-8308-D8E5B43301FA}"/>
              </a:ext>
            </a:extLst>
          </p:cNvPr>
          <p:cNvSpPr txBox="1"/>
          <p:nvPr/>
        </p:nvSpPr>
        <p:spPr>
          <a:xfrm>
            <a:off x="593387" y="1055076"/>
            <a:ext cx="6959938" cy="830997"/>
          </a:xfrm>
          <a:prstGeom prst="rect">
            <a:avLst/>
          </a:prstGeom>
          <a:noFill/>
        </p:spPr>
        <p:txBody>
          <a:bodyPr wrap="square">
            <a:spAutoFit/>
          </a:bodyPr>
          <a:lstStyle/>
          <a:p>
            <a:r>
              <a:rPr lang="en-US" sz="2400" b="1" dirty="0">
                <a:solidFill>
                  <a:srgbClr val="F6EECA"/>
                </a:solidFill>
              </a:rPr>
              <a:t>Where is the Adapter Mix? What is SQK-LSQ110 Kit?</a:t>
            </a:r>
            <a:endParaRPr lang="ru-RU" sz="2400" b="1" dirty="0">
              <a:solidFill>
                <a:srgbClr val="F6EECA"/>
              </a:solidFill>
            </a:endParaRPr>
          </a:p>
        </p:txBody>
      </p:sp>
    </p:spTree>
    <p:extLst>
      <p:ext uri="{BB962C8B-B14F-4D97-AF65-F5344CB8AC3E}">
        <p14:creationId xmlns:p14="http://schemas.microsoft.com/office/powerpoint/2010/main" val="4197725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8E72E7-3753-0ED1-DAFA-4B268223D99D}"/>
              </a:ext>
            </a:extLst>
          </p:cNvPr>
          <p:cNvSpPr>
            <a:spLocks noGrp="1"/>
          </p:cNvSpPr>
          <p:nvPr>
            <p:ph type="title"/>
          </p:nvPr>
        </p:nvSpPr>
        <p:spPr>
          <a:xfrm>
            <a:off x="705847" y="1426029"/>
            <a:ext cx="7635089" cy="4016828"/>
          </a:xfrm>
        </p:spPr>
        <p:txBody>
          <a:bodyPr>
            <a:normAutofit fontScale="90000"/>
          </a:bodyPr>
          <a:lstStyle/>
          <a:p>
            <a:r>
              <a:rPr lang="en-US" dirty="0">
                <a:solidFill>
                  <a:srgbClr val="F6EECA"/>
                </a:solidFill>
              </a:rPr>
              <a:t>Sample quality – is crucial!!</a:t>
            </a:r>
            <a:br>
              <a:rPr lang="en-US" dirty="0">
                <a:solidFill>
                  <a:srgbClr val="F6EECA"/>
                </a:solidFill>
              </a:rPr>
            </a:br>
            <a:br>
              <a:rPr lang="en-US" dirty="0">
                <a:solidFill>
                  <a:srgbClr val="F6EECA"/>
                </a:solidFill>
              </a:rPr>
            </a:br>
            <a:r>
              <a:rPr lang="en-US" dirty="0">
                <a:solidFill>
                  <a:srgbClr val="F6EECA"/>
                </a:solidFill>
              </a:rPr>
              <a:t>Contamination – your main enemy! </a:t>
            </a:r>
            <a:br>
              <a:rPr lang="en-US" dirty="0">
                <a:solidFill>
                  <a:srgbClr val="F6EECA"/>
                </a:solidFill>
              </a:rPr>
            </a:br>
            <a:br>
              <a:rPr lang="en-US" dirty="0">
                <a:solidFill>
                  <a:srgbClr val="F6EECA"/>
                </a:solidFill>
              </a:rPr>
            </a:br>
            <a:br>
              <a:rPr lang="en-US" dirty="0">
                <a:solidFill>
                  <a:srgbClr val="F6EECA"/>
                </a:solidFill>
              </a:rPr>
            </a:br>
            <a:r>
              <a:rPr lang="en-US" dirty="0">
                <a:solidFill>
                  <a:srgbClr val="F6EECA"/>
                </a:solidFill>
              </a:rPr>
              <a:t>Look sharp!!! </a:t>
            </a:r>
            <a:br>
              <a:rPr lang="ru-RU" dirty="0"/>
            </a:br>
            <a:endParaRPr lang="ru-RU" dirty="0"/>
          </a:p>
        </p:txBody>
      </p:sp>
      <p:grpSp>
        <p:nvGrpSpPr>
          <p:cNvPr id="4" name="Группа 3">
            <a:extLst>
              <a:ext uri="{FF2B5EF4-FFF2-40B4-BE49-F238E27FC236}">
                <a16:creationId xmlns:a16="http://schemas.microsoft.com/office/drawing/2014/main" id="{55194C3E-B5DA-E304-0ED9-D3986B3DEF0C}"/>
              </a:ext>
            </a:extLst>
          </p:cNvPr>
          <p:cNvGrpSpPr/>
          <p:nvPr/>
        </p:nvGrpSpPr>
        <p:grpSpPr>
          <a:xfrm>
            <a:off x="8340936" y="987552"/>
            <a:ext cx="3665136" cy="5358384"/>
            <a:chOff x="8340936" y="987552"/>
            <a:chExt cx="3665136" cy="5358384"/>
          </a:xfrm>
        </p:grpSpPr>
        <p:pic>
          <p:nvPicPr>
            <p:cNvPr id="5" name="Рисунок 4">
              <a:extLst>
                <a:ext uri="{FF2B5EF4-FFF2-40B4-BE49-F238E27FC236}">
                  <a16:creationId xmlns:a16="http://schemas.microsoft.com/office/drawing/2014/main" id="{722BBA33-19C5-DA13-6706-458FD8D86C29}"/>
                </a:ext>
              </a:extLst>
            </p:cNvPr>
            <p:cNvPicPr>
              <a:picLocks noChangeAspect="1"/>
            </p:cNvPicPr>
            <p:nvPr/>
          </p:nvPicPr>
          <p:blipFill rotWithShape="1">
            <a:blip r:embed="rId2"/>
            <a:srcRect l="16514" r="17832"/>
            <a:stretch/>
          </p:blipFill>
          <p:spPr>
            <a:xfrm>
              <a:off x="8340936" y="987552"/>
              <a:ext cx="3665136" cy="535838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 name="Рисунок 6" descr="Линейка">
              <a:extLst>
                <a:ext uri="{FF2B5EF4-FFF2-40B4-BE49-F238E27FC236}">
                  <a16:creationId xmlns:a16="http://schemas.microsoft.com/office/drawing/2014/main" id="{0C3AC2BB-1479-E9A4-D29B-BEDD56EFE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895750">
              <a:off x="10998335" y="3925913"/>
              <a:ext cx="834837" cy="834837"/>
            </a:xfrm>
            <a:prstGeom prst="rect">
              <a:avLst/>
            </a:prstGeom>
            <a:effectLst>
              <a:innerShdw blurRad="63500" dist="50800" dir="18900000">
                <a:prstClr val="black">
                  <a:alpha val="50000"/>
                </a:prstClr>
              </a:innerShdw>
            </a:effectLst>
            <a:scene3d>
              <a:camera prst="perspectiveHeroicExtremeLeftFacing"/>
              <a:lightRig rig="threePt" dir="t"/>
            </a:scene3d>
          </p:spPr>
        </p:pic>
      </p:grpSp>
      <p:pic>
        <p:nvPicPr>
          <p:cNvPr id="8" name="Рисунок 7">
            <a:extLst>
              <a:ext uri="{FF2B5EF4-FFF2-40B4-BE49-F238E27FC236}">
                <a16:creationId xmlns:a16="http://schemas.microsoft.com/office/drawing/2014/main" id="{E021A729-EDE7-BBD3-85F8-1597CD28E1B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876" b="94675" l="10000" r="92308">
                        <a14:foregroundMark x1="40769" y1="94675" x2="40769" y2="94675"/>
                        <a14:foregroundMark x1="92308" y1="59172" x2="90769" y2="70414"/>
                        <a14:foregroundMark x1="85385" y1="31953" x2="86154" y2="28402"/>
                        <a14:foregroundMark x1="83846" y1="24260" x2="82308" y2="34911"/>
                        <a14:foregroundMark x1="86154" y1="26036" x2="83077" y2="23077"/>
                        <a14:foregroundMark x1="63077" y1="94083" x2="56923" y2="87574"/>
                      </a14:backgroundRemoval>
                    </a14:imgEffect>
                  </a14:imgLayer>
                </a14:imgProps>
              </a:ext>
            </a:extLst>
          </a:blip>
          <a:stretch>
            <a:fillRect/>
          </a:stretch>
        </p:blipFill>
        <p:spPr>
          <a:xfrm>
            <a:off x="7532692" y="4668253"/>
            <a:ext cx="1194424" cy="1552752"/>
          </a:xfrm>
          <a:prstGeom prst="rect">
            <a:avLst/>
          </a:prstGeom>
        </p:spPr>
      </p:pic>
    </p:spTree>
    <p:extLst>
      <p:ext uri="{BB962C8B-B14F-4D97-AF65-F5344CB8AC3E}">
        <p14:creationId xmlns:p14="http://schemas.microsoft.com/office/powerpoint/2010/main" val="627306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20"/>
          <p:cNvPicPr preferRelativeResize="0"/>
          <p:nvPr/>
        </p:nvPicPr>
        <p:blipFill rotWithShape="1">
          <a:blip r:embed="rId4">
            <a:alphaModFix/>
          </a:blip>
          <a:srcRect/>
          <a:stretch/>
        </p:blipFill>
        <p:spPr>
          <a:xfrm rot="10800000" flipH="1">
            <a:off x="3957401" y="1290399"/>
            <a:ext cx="4277197" cy="4277197"/>
          </a:xfrm>
          <a:prstGeom prst="rect">
            <a:avLst/>
          </a:prstGeom>
          <a:noFill/>
          <a:ln>
            <a:noFill/>
          </a:ln>
        </p:spPr>
      </p:pic>
      <p:sp>
        <p:nvSpPr>
          <p:cNvPr id="286" name="Google Shape;286;p20"/>
          <p:cNvSpPr/>
          <p:nvPr/>
        </p:nvSpPr>
        <p:spPr>
          <a:xfrm>
            <a:off x="3078479" y="1107492"/>
            <a:ext cx="6035039" cy="5008828"/>
          </a:xfrm>
          <a:prstGeom prst="ellipse">
            <a:avLst/>
          </a:prstGeom>
          <a:solidFill>
            <a:srgbClr val="345C67">
              <a:alpha val="8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7" name="Google Shape;287;p20"/>
          <p:cNvPicPr preferRelativeResize="0"/>
          <p:nvPr/>
        </p:nvPicPr>
        <p:blipFill rotWithShape="1">
          <a:blip r:embed="rId5">
            <a:alphaModFix/>
          </a:blip>
          <a:srcRect l="35333" t="34286" r="26951" b="38624"/>
          <a:stretch/>
        </p:blipFill>
        <p:spPr>
          <a:xfrm>
            <a:off x="5186765" y="2500083"/>
            <a:ext cx="1828800" cy="1857830"/>
          </a:xfrm>
          <a:prstGeom prst="rect">
            <a:avLst/>
          </a:prstGeom>
          <a:noFill/>
          <a:ln>
            <a:noFill/>
          </a:ln>
        </p:spPr>
      </p:pic>
      <p:pic>
        <p:nvPicPr>
          <p:cNvPr id="288" name="Google Shape;288;p20"/>
          <p:cNvPicPr preferRelativeResize="0"/>
          <p:nvPr/>
        </p:nvPicPr>
        <p:blipFill rotWithShape="1">
          <a:blip r:embed="rId6">
            <a:alphaModFix/>
          </a:blip>
          <a:srcRect/>
          <a:stretch/>
        </p:blipFill>
        <p:spPr>
          <a:xfrm>
            <a:off x="5683196" y="3016196"/>
            <a:ext cx="825607" cy="825607"/>
          </a:xfrm>
          <a:prstGeom prst="rect">
            <a:avLst/>
          </a:prstGeom>
          <a:noFill/>
          <a:ln>
            <a:noFill/>
          </a:ln>
        </p:spPr>
      </p:pic>
      <p:grpSp>
        <p:nvGrpSpPr>
          <p:cNvPr id="289" name="Google Shape;289;p20"/>
          <p:cNvGrpSpPr/>
          <p:nvPr/>
        </p:nvGrpSpPr>
        <p:grpSpPr>
          <a:xfrm>
            <a:off x="8774612" y="-1011594"/>
            <a:ext cx="2550324" cy="792480"/>
            <a:chOff x="1082040" y="1107492"/>
            <a:chExt cx="2550324" cy="792480"/>
          </a:xfrm>
        </p:grpSpPr>
        <p:sp>
          <p:nvSpPr>
            <p:cNvPr id="290" name="Google Shape;290;p20"/>
            <p:cNvSpPr/>
            <p:nvPr/>
          </p:nvSpPr>
          <p:spPr>
            <a:xfrm>
              <a:off x="1082040" y="1107492"/>
              <a:ext cx="792480" cy="792480"/>
            </a:xfrm>
            <a:prstGeom prst="rect">
              <a:avLst/>
            </a:prstGeom>
            <a:solidFill>
              <a:srgbClr val="F6EEC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1" name="Google Shape;291;p20"/>
            <p:cNvSpPr/>
            <p:nvPr/>
          </p:nvSpPr>
          <p:spPr>
            <a:xfrm>
              <a:off x="1960962" y="1107492"/>
              <a:ext cx="792480" cy="792480"/>
            </a:xfrm>
            <a:prstGeom prst="rect">
              <a:avLst/>
            </a:prstGeom>
            <a:solidFill>
              <a:srgbClr val="F1605D"/>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2" name="Google Shape;292;p20"/>
            <p:cNvSpPr/>
            <p:nvPr/>
          </p:nvSpPr>
          <p:spPr>
            <a:xfrm>
              <a:off x="2839884" y="1107492"/>
              <a:ext cx="792480" cy="792480"/>
            </a:xfrm>
            <a:prstGeom prst="rect">
              <a:avLst/>
            </a:prstGeom>
            <a:solidFill>
              <a:srgbClr val="345C67"/>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287"/>
                                        </p:tgtEl>
                                        <p:attrNameLst>
                                          <p:attrName>r</p:attrName>
                                        </p:attrNameLst>
                                      </p:cBhvr>
                                    </p:animRot>
                                  </p:childTnLst>
                                </p:cTn>
                              </p:par>
                              <p:par>
                                <p:cTn id="7" presetID="8" presetClass="emph" presetSubtype="0" fill="hold" nodeType="withEffect">
                                  <p:stCondLst>
                                    <p:cond delay="0"/>
                                  </p:stCondLst>
                                  <p:childTnLst>
                                    <p:animRot by="-21600000">
                                      <p:cBhvr>
                                        <p:cTn id="8" dur="5000" fill="hold"/>
                                        <p:tgtEl>
                                          <p:spTgt spid="28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ED3C5BD-7F0B-0D74-1E06-424B885032B8}"/>
              </a:ext>
            </a:extLst>
          </p:cNvPr>
          <p:cNvSpPr>
            <a:spLocks noGrp="1"/>
          </p:cNvSpPr>
          <p:nvPr>
            <p:ph idx="1"/>
          </p:nvPr>
        </p:nvSpPr>
        <p:spPr>
          <a:xfrm>
            <a:off x="531725" y="1574416"/>
            <a:ext cx="11262169" cy="4351338"/>
          </a:xfrm>
        </p:spPr>
        <p:txBody>
          <a:bodyPr>
            <a:normAutofit/>
          </a:bodyPr>
          <a:lstStyle/>
          <a:p>
            <a:pPr marL="342900" indent="-342900">
              <a:buSzPct val="100000"/>
              <a:buFont typeface="+mj-lt"/>
              <a:buAutoNum type="arabicPeriod"/>
            </a:pPr>
            <a:r>
              <a:rPr lang="en-US" sz="1800" dirty="0">
                <a:solidFill>
                  <a:srgbClr val="F6EECA"/>
                </a:solidFill>
              </a:rPr>
              <a:t>samples Ct values </a:t>
            </a:r>
          </a:p>
          <a:p>
            <a:pPr marL="342900" indent="-342900">
              <a:buSzPct val="100000"/>
              <a:buFont typeface="+mj-lt"/>
              <a:buAutoNum type="arabicPeriod"/>
            </a:pPr>
            <a:r>
              <a:rPr lang="en-US" sz="1800" dirty="0">
                <a:solidFill>
                  <a:srgbClr val="F6EECA"/>
                </a:solidFill>
              </a:rPr>
              <a:t>storage conditions for samples and reagents not violated </a:t>
            </a:r>
            <a:r>
              <a:rPr lang="en-US" sz="1800" dirty="0">
                <a:solidFill>
                  <a:srgbClr val="F1605D"/>
                </a:solidFill>
              </a:rPr>
              <a:t>(</a:t>
            </a:r>
            <a:r>
              <a:rPr lang="en-US" sz="1800" b="1" dirty="0">
                <a:solidFill>
                  <a:srgbClr val="F1605D"/>
                </a:solidFill>
              </a:rPr>
              <a:t>extremely important</a:t>
            </a:r>
            <a:r>
              <a:rPr lang="en-US" sz="1800" dirty="0">
                <a:solidFill>
                  <a:srgbClr val="F1605D"/>
                </a:solidFill>
              </a:rPr>
              <a:t>)</a:t>
            </a:r>
          </a:p>
          <a:p>
            <a:pPr marL="342900" indent="-342900">
              <a:buSzPct val="100000"/>
              <a:buFont typeface="+mj-lt"/>
              <a:buAutoNum type="arabicPeriod"/>
            </a:pPr>
            <a:r>
              <a:rPr lang="en-US" sz="1800" dirty="0">
                <a:solidFill>
                  <a:srgbClr val="F6EECA"/>
                </a:solidFill>
              </a:rPr>
              <a:t>clean extraction </a:t>
            </a:r>
            <a:r>
              <a:rPr lang="en-US" sz="1800" dirty="0">
                <a:solidFill>
                  <a:srgbClr val="F1605D"/>
                </a:solidFill>
              </a:rPr>
              <a:t>(</a:t>
            </a:r>
            <a:r>
              <a:rPr lang="en-US" sz="1800" b="1" dirty="0">
                <a:solidFill>
                  <a:srgbClr val="F1605D"/>
                </a:solidFill>
              </a:rPr>
              <a:t>extremely important</a:t>
            </a:r>
            <a:r>
              <a:rPr lang="en-US" sz="1800" dirty="0">
                <a:solidFill>
                  <a:srgbClr val="F1605D"/>
                </a:solidFill>
              </a:rPr>
              <a:t>)</a:t>
            </a:r>
          </a:p>
          <a:p>
            <a:pPr marL="342900" indent="-342900">
              <a:buSzPct val="100000"/>
              <a:buFont typeface="+mj-lt"/>
              <a:buAutoNum type="arabicPeriod"/>
            </a:pPr>
            <a:r>
              <a:rPr lang="en-US" sz="1800" dirty="0">
                <a:solidFill>
                  <a:srgbClr val="F6EECA"/>
                </a:solidFill>
              </a:rPr>
              <a:t>avoid contamination </a:t>
            </a:r>
            <a:r>
              <a:rPr lang="en-US" sz="1800" dirty="0">
                <a:solidFill>
                  <a:srgbClr val="F1605D"/>
                </a:solidFill>
              </a:rPr>
              <a:t>(</a:t>
            </a:r>
            <a:r>
              <a:rPr lang="en-US" sz="1800" b="1" dirty="0">
                <a:solidFill>
                  <a:srgbClr val="F1605D"/>
                </a:solidFill>
              </a:rPr>
              <a:t>extremely important</a:t>
            </a:r>
            <a:r>
              <a:rPr lang="en-US" sz="1800" dirty="0">
                <a:solidFill>
                  <a:srgbClr val="F1605D"/>
                </a:solidFill>
              </a:rPr>
              <a:t>):</a:t>
            </a:r>
            <a:endParaRPr lang="en-US" sz="1800" dirty="0">
              <a:solidFill>
                <a:srgbClr val="F6EECA"/>
              </a:solidFill>
            </a:endParaRPr>
          </a:p>
          <a:p>
            <a:pPr lvl="1">
              <a:buSzPct val="100000"/>
              <a:buFont typeface="Wingdings" panose="05000000000000000000" pitchFamily="2" charset="2"/>
              <a:buChar char="ü"/>
            </a:pPr>
            <a:r>
              <a:rPr lang="en-US" sz="1800" dirty="0">
                <a:solidFill>
                  <a:srgbClr val="F6EECA"/>
                </a:solidFill>
              </a:rPr>
              <a:t>carefully handling samples and reagents; </a:t>
            </a:r>
          </a:p>
          <a:p>
            <a:pPr lvl="1">
              <a:buSzPct val="100000"/>
              <a:buFont typeface="Wingdings" panose="05000000000000000000" pitchFamily="2" charset="2"/>
              <a:buChar char="ü"/>
            </a:pPr>
            <a:r>
              <a:rPr lang="en-US" sz="1800" dirty="0">
                <a:solidFill>
                  <a:srgbClr val="F6EECA"/>
                </a:solidFill>
              </a:rPr>
              <a:t>change gloves; </a:t>
            </a:r>
          </a:p>
          <a:p>
            <a:pPr lvl="1">
              <a:buSzPct val="100000"/>
              <a:buFont typeface="Wingdings" panose="05000000000000000000" pitchFamily="2" charset="2"/>
              <a:buChar char="ü"/>
            </a:pPr>
            <a:r>
              <a:rPr lang="en-US" sz="1800" dirty="0">
                <a:solidFill>
                  <a:srgbClr val="F6EECA"/>
                </a:solidFill>
              </a:rPr>
              <a:t>use 1-5% sodium hypochlorite solution (bleach) followed by 70% Ethanol to minimize the risk of nucleic acid contamination, plus ultraviolet (UV) irradiation; </a:t>
            </a:r>
          </a:p>
          <a:p>
            <a:pPr lvl="1">
              <a:buSzPct val="100000"/>
              <a:buFont typeface="Wingdings" panose="05000000000000000000" pitchFamily="2" charset="2"/>
              <a:buChar char="ü"/>
            </a:pPr>
            <a:r>
              <a:rPr lang="en-US" sz="1800" dirty="0">
                <a:solidFill>
                  <a:srgbClr val="F6EECA"/>
                </a:solidFill>
              </a:rPr>
              <a:t>keep reagents separately; </a:t>
            </a:r>
          </a:p>
          <a:p>
            <a:pPr lvl="1">
              <a:buSzPct val="100000"/>
              <a:buFont typeface="Wingdings" panose="05000000000000000000" pitchFamily="2" charset="2"/>
              <a:buChar char="ü"/>
            </a:pPr>
            <a:r>
              <a:rPr lang="en-US" sz="1800" dirty="0">
                <a:solidFill>
                  <a:srgbClr val="F6EECA"/>
                </a:solidFill>
              </a:rPr>
              <a:t>always separate zones and equipment for clean-, pre- and post PCR step;</a:t>
            </a:r>
          </a:p>
          <a:p>
            <a:pPr lvl="1">
              <a:buSzPct val="100000"/>
              <a:buFont typeface="Wingdings" panose="05000000000000000000" pitchFamily="2" charset="2"/>
              <a:buChar char="ü"/>
            </a:pPr>
            <a:r>
              <a:rPr lang="en-US" sz="1800" dirty="0">
                <a:solidFill>
                  <a:srgbClr val="F6EECA"/>
                </a:solidFill>
              </a:rPr>
              <a:t>prepare/aliquot new and fresh Master </a:t>
            </a:r>
            <a:r>
              <a:rPr lang="en-US" sz="1800" dirty="0" err="1">
                <a:solidFill>
                  <a:srgbClr val="F6EECA"/>
                </a:solidFill>
              </a:rPr>
              <a:t>Mixs</a:t>
            </a:r>
            <a:r>
              <a:rPr lang="en-US" sz="1800" dirty="0">
                <a:solidFill>
                  <a:srgbClr val="F6EECA"/>
                </a:solidFill>
              </a:rPr>
              <a:t> and any work solutions you need for each experiment.</a:t>
            </a:r>
          </a:p>
          <a:p>
            <a:pPr marL="342900" indent="-342900">
              <a:buSzPct val="100000"/>
              <a:buFont typeface="+mj-lt"/>
              <a:buAutoNum type="arabicPeriod"/>
            </a:pPr>
            <a:r>
              <a:rPr lang="en-US" sz="1800" dirty="0">
                <a:solidFill>
                  <a:srgbClr val="F6EECA"/>
                </a:solidFill>
              </a:rPr>
              <a:t>use Negative Controls to control contamination </a:t>
            </a:r>
            <a:r>
              <a:rPr lang="en-US" sz="1800" dirty="0">
                <a:solidFill>
                  <a:srgbClr val="F1605D"/>
                </a:solidFill>
              </a:rPr>
              <a:t>(</a:t>
            </a:r>
            <a:r>
              <a:rPr lang="en-US" sz="1800" b="1" dirty="0">
                <a:solidFill>
                  <a:srgbClr val="F1605D"/>
                </a:solidFill>
              </a:rPr>
              <a:t>extremely important</a:t>
            </a:r>
            <a:r>
              <a:rPr lang="en-US" sz="1800" dirty="0">
                <a:solidFill>
                  <a:srgbClr val="F1605D"/>
                </a:solidFill>
              </a:rPr>
              <a:t>)</a:t>
            </a:r>
          </a:p>
          <a:p>
            <a:pPr marL="0" indent="0">
              <a:buSzPct val="100000"/>
              <a:buNone/>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a:p>
            <a:pPr marL="0" indent="0">
              <a:buNone/>
            </a:pP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sp>
        <p:nvSpPr>
          <p:cNvPr id="8" name="Заголовок 1">
            <a:extLst>
              <a:ext uri="{FF2B5EF4-FFF2-40B4-BE49-F238E27FC236}">
                <a16:creationId xmlns:a16="http://schemas.microsoft.com/office/drawing/2014/main" id="{1723A7B2-95F7-8619-3BDA-9DEB34523DF6}"/>
              </a:ext>
            </a:extLst>
          </p:cNvPr>
          <p:cNvSpPr>
            <a:spLocks noGrp="1"/>
          </p:cNvSpPr>
          <p:nvPr>
            <p:ph type="title"/>
          </p:nvPr>
        </p:nvSpPr>
        <p:spPr>
          <a:xfrm>
            <a:off x="531725" y="129904"/>
            <a:ext cx="11512363" cy="1102265"/>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By what criteria do we expect samples to be successfully sequenced?</a:t>
            </a:r>
            <a:endParaRPr lang="ru-RU" sz="2400" b="1" dirty="0">
              <a:solidFill>
                <a:srgbClr val="F6EECA"/>
              </a:solidFill>
            </a:endParaRPr>
          </a:p>
        </p:txBody>
      </p:sp>
    </p:spTree>
    <p:extLst>
      <p:ext uri="{BB962C8B-B14F-4D97-AF65-F5344CB8AC3E}">
        <p14:creationId xmlns:p14="http://schemas.microsoft.com/office/powerpoint/2010/main" val="2281236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
            <a:extLst>
              <a:ext uri="{FF2B5EF4-FFF2-40B4-BE49-F238E27FC236}">
                <a16:creationId xmlns:a16="http://schemas.microsoft.com/office/drawing/2014/main" id="{ED057777-A33F-9B15-DEF0-233D55CF5D2E}"/>
              </a:ext>
            </a:extLst>
          </p:cNvPr>
          <p:cNvSpPr>
            <a:spLocks noGrp="1"/>
          </p:cNvSpPr>
          <p:nvPr>
            <p:ph type="title"/>
          </p:nvPr>
        </p:nvSpPr>
        <p:spPr>
          <a:xfrm>
            <a:off x="564204" y="49709"/>
            <a:ext cx="11481559" cy="1102265"/>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library preparation:</a:t>
            </a:r>
            <a:endParaRPr lang="ru-RU" sz="2400" b="1" dirty="0">
              <a:solidFill>
                <a:srgbClr val="F6EECA"/>
              </a:solidFill>
            </a:endParaRPr>
          </a:p>
        </p:txBody>
      </p:sp>
      <p:sp>
        <p:nvSpPr>
          <p:cNvPr id="15" name="TextBox 14">
            <a:extLst>
              <a:ext uri="{FF2B5EF4-FFF2-40B4-BE49-F238E27FC236}">
                <a16:creationId xmlns:a16="http://schemas.microsoft.com/office/drawing/2014/main" id="{74C1DCB1-153C-9676-AC99-23BD5F0CEBA2}"/>
              </a:ext>
            </a:extLst>
          </p:cNvPr>
          <p:cNvSpPr txBox="1"/>
          <p:nvPr/>
        </p:nvSpPr>
        <p:spPr>
          <a:xfrm>
            <a:off x="564204" y="1236303"/>
            <a:ext cx="9514292" cy="830997"/>
          </a:xfrm>
          <a:prstGeom prst="rect">
            <a:avLst/>
          </a:prstGeom>
          <a:noFill/>
        </p:spPr>
        <p:txBody>
          <a:bodyPr wrap="square">
            <a:spAutoFit/>
          </a:bodyPr>
          <a:lstStyle/>
          <a:p>
            <a:r>
              <a:rPr lang="en-US" sz="2400" b="1" dirty="0">
                <a:solidFill>
                  <a:srgbClr val="F6EECA"/>
                </a:solidFill>
              </a:rPr>
              <a:t>Contamination investigation (QC your sequencing experiment)</a:t>
            </a:r>
          </a:p>
          <a:p>
            <a:endParaRPr lang="en-US" sz="2400" b="1" dirty="0"/>
          </a:p>
        </p:txBody>
      </p:sp>
      <p:grpSp>
        <p:nvGrpSpPr>
          <p:cNvPr id="33" name="Группа 32">
            <a:extLst>
              <a:ext uri="{FF2B5EF4-FFF2-40B4-BE49-F238E27FC236}">
                <a16:creationId xmlns:a16="http://schemas.microsoft.com/office/drawing/2014/main" id="{C8FACFDF-AA91-CAF6-7AA2-69469667C38A}"/>
              </a:ext>
            </a:extLst>
          </p:cNvPr>
          <p:cNvGrpSpPr/>
          <p:nvPr/>
        </p:nvGrpSpPr>
        <p:grpSpPr>
          <a:xfrm>
            <a:off x="6672852" y="4049717"/>
            <a:ext cx="5372911" cy="2559697"/>
            <a:chOff x="5597348" y="2024110"/>
            <a:chExt cx="6257925" cy="2981325"/>
          </a:xfrm>
        </p:grpSpPr>
        <p:pic>
          <p:nvPicPr>
            <p:cNvPr id="27" name="Рисунок 26">
              <a:extLst>
                <a:ext uri="{FF2B5EF4-FFF2-40B4-BE49-F238E27FC236}">
                  <a16:creationId xmlns:a16="http://schemas.microsoft.com/office/drawing/2014/main" id="{19D5E3CC-56D7-368C-DF4C-C44CAFCB1E14}"/>
                </a:ext>
              </a:extLst>
            </p:cNvPr>
            <p:cNvPicPr>
              <a:picLocks noChangeAspect="1"/>
            </p:cNvPicPr>
            <p:nvPr/>
          </p:nvPicPr>
          <p:blipFill>
            <a:blip r:embed="rId2"/>
            <a:stretch>
              <a:fillRect/>
            </a:stretch>
          </p:blipFill>
          <p:spPr>
            <a:xfrm>
              <a:off x="5597348" y="2024110"/>
              <a:ext cx="6257925" cy="2981325"/>
            </a:xfrm>
            <a:prstGeom prst="rect">
              <a:avLst/>
            </a:prstGeom>
          </p:spPr>
        </p:pic>
        <p:sp>
          <p:nvSpPr>
            <p:cNvPr id="30" name="Прямоугольник 29">
              <a:extLst>
                <a:ext uri="{FF2B5EF4-FFF2-40B4-BE49-F238E27FC236}">
                  <a16:creationId xmlns:a16="http://schemas.microsoft.com/office/drawing/2014/main" id="{89F49392-F319-116E-3B98-252AD1DB3321}"/>
                </a:ext>
              </a:extLst>
            </p:cNvPr>
            <p:cNvSpPr/>
            <p:nvPr/>
          </p:nvSpPr>
          <p:spPr>
            <a:xfrm>
              <a:off x="7247467" y="2660135"/>
              <a:ext cx="203200" cy="175382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TextBox 24">
              <a:extLst>
                <a:ext uri="{FF2B5EF4-FFF2-40B4-BE49-F238E27FC236}">
                  <a16:creationId xmlns:a16="http://schemas.microsoft.com/office/drawing/2014/main" id="{264F48A6-A487-D971-BE30-93DA748396BC}"/>
                </a:ext>
              </a:extLst>
            </p:cNvPr>
            <p:cNvSpPr txBox="1"/>
            <p:nvPr/>
          </p:nvSpPr>
          <p:spPr>
            <a:xfrm>
              <a:off x="6826956" y="4382187"/>
              <a:ext cx="1044221" cy="338554"/>
            </a:xfrm>
            <a:prstGeom prst="rect">
              <a:avLst/>
            </a:prstGeom>
            <a:noFill/>
          </p:spPr>
          <p:txBody>
            <a:bodyPr wrap="square">
              <a:spAutoFit/>
            </a:bodyPr>
            <a:lstStyle/>
            <a:p>
              <a:pPr algn="ctr"/>
              <a:r>
                <a:rPr lang="en-US" sz="1600" dirty="0"/>
                <a:t>5 reads</a:t>
              </a:r>
              <a:endParaRPr lang="ru-RU" sz="1600" dirty="0"/>
            </a:p>
          </p:txBody>
        </p:sp>
        <p:sp>
          <p:nvSpPr>
            <p:cNvPr id="31" name="Прямоугольник 30">
              <a:extLst>
                <a:ext uri="{FF2B5EF4-FFF2-40B4-BE49-F238E27FC236}">
                  <a16:creationId xmlns:a16="http://schemas.microsoft.com/office/drawing/2014/main" id="{349CEB34-8B9B-61DF-8B5F-479E1A213303}"/>
                </a:ext>
              </a:extLst>
            </p:cNvPr>
            <p:cNvSpPr/>
            <p:nvPr/>
          </p:nvSpPr>
          <p:spPr>
            <a:xfrm>
              <a:off x="8715022" y="2891557"/>
              <a:ext cx="67734" cy="1753822"/>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TextBox 31">
              <a:extLst>
                <a:ext uri="{FF2B5EF4-FFF2-40B4-BE49-F238E27FC236}">
                  <a16:creationId xmlns:a16="http://schemas.microsoft.com/office/drawing/2014/main" id="{CD541BAD-9CC8-4E3D-3239-B16566904A6F}"/>
                </a:ext>
              </a:extLst>
            </p:cNvPr>
            <p:cNvSpPr txBox="1"/>
            <p:nvPr/>
          </p:nvSpPr>
          <p:spPr>
            <a:xfrm>
              <a:off x="8226778" y="4589936"/>
              <a:ext cx="1044221" cy="338554"/>
            </a:xfrm>
            <a:prstGeom prst="rect">
              <a:avLst/>
            </a:prstGeom>
            <a:noFill/>
          </p:spPr>
          <p:txBody>
            <a:bodyPr wrap="square">
              <a:spAutoFit/>
            </a:bodyPr>
            <a:lstStyle/>
            <a:p>
              <a:pPr algn="ctr"/>
              <a:r>
                <a:rPr lang="en-US" sz="1600" dirty="0"/>
                <a:t>1 read</a:t>
              </a:r>
              <a:endParaRPr lang="ru-RU" sz="1600" dirty="0"/>
            </a:p>
          </p:txBody>
        </p:sp>
      </p:grpSp>
      <p:sp>
        <p:nvSpPr>
          <p:cNvPr id="35" name="TextBox 34">
            <a:extLst>
              <a:ext uri="{FF2B5EF4-FFF2-40B4-BE49-F238E27FC236}">
                <a16:creationId xmlns:a16="http://schemas.microsoft.com/office/drawing/2014/main" id="{9DAC7984-51B1-4116-D07E-9593538A40BC}"/>
              </a:ext>
            </a:extLst>
          </p:cNvPr>
          <p:cNvSpPr txBox="1"/>
          <p:nvPr/>
        </p:nvSpPr>
        <p:spPr>
          <a:xfrm>
            <a:off x="564201" y="3065431"/>
            <a:ext cx="5188889" cy="2554545"/>
          </a:xfrm>
          <a:prstGeom prst="rect">
            <a:avLst/>
          </a:prstGeom>
          <a:noFill/>
        </p:spPr>
        <p:txBody>
          <a:bodyPr wrap="square">
            <a:spAutoFit/>
          </a:bodyPr>
          <a:lstStyle/>
          <a:p>
            <a:r>
              <a:rPr lang="en-US" sz="1600" b="1" dirty="0">
                <a:solidFill>
                  <a:srgbClr val="F6EECA"/>
                </a:solidFill>
              </a:rPr>
              <a:t>Monitor mapped reads for Negative Controls in RAMPART:</a:t>
            </a:r>
          </a:p>
          <a:p>
            <a:endParaRPr lang="en-US" sz="1600" b="1" dirty="0">
              <a:solidFill>
                <a:srgbClr val="F6EECA"/>
              </a:solidFill>
            </a:endParaRPr>
          </a:p>
          <a:p>
            <a:pPr marL="342900" indent="-342900">
              <a:buFont typeface="+mj-lt"/>
              <a:buAutoNum type="arabicPeriod"/>
            </a:pPr>
            <a:r>
              <a:rPr lang="en-US" sz="1600" dirty="0">
                <a:solidFill>
                  <a:srgbClr val="F6EECA"/>
                </a:solidFill>
              </a:rPr>
              <a:t>during the run (real-time)</a:t>
            </a:r>
          </a:p>
          <a:p>
            <a:pPr marL="342900" indent="-342900">
              <a:buFont typeface="+mj-lt"/>
              <a:buAutoNum type="arabicPeriod"/>
            </a:pPr>
            <a:endParaRPr lang="en-US" sz="1600" dirty="0">
              <a:solidFill>
                <a:srgbClr val="F6EECA"/>
              </a:solidFill>
            </a:endParaRPr>
          </a:p>
          <a:p>
            <a:pPr marL="342900" indent="-342900">
              <a:buFont typeface="+mj-lt"/>
              <a:buAutoNum type="arabicPeriod"/>
            </a:pPr>
            <a:r>
              <a:rPr lang="en-US" sz="1600" dirty="0">
                <a:solidFill>
                  <a:srgbClr val="F6EECA"/>
                </a:solidFill>
              </a:rPr>
              <a:t>after stopping the run again start RAMPART! </a:t>
            </a:r>
          </a:p>
          <a:p>
            <a:r>
              <a:rPr lang="en-US" sz="1600" u="sng" dirty="0">
                <a:solidFill>
                  <a:srgbClr val="F6EECA"/>
                </a:solidFill>
              </a:rPr>
              <a:t>Note</a:t>
            </a:r>
            <a:r>
              <a:rPr lang="en-US" sz="1600" dirty="0">
                <a:solidFill>
                  <a:srgbClr val="F6EECA"/>
                </a:solidFill>
              </a:rPr>
              <a:t>: RAMPART </a:t>
            </a:r>
            <a:r>
              <a:rPr lang="en-US" sz="1600" dirty="0" err="1">
                <a:solidFill>
                  <a:srgbClr val="F6EECA"/>
                </a:solidFill>
              </a:rPr>
              <a:t>analysing</a:t>
            </a:r>
            <a:r>
              <a:rPr lang="en-US" sz="1600" dirty="0">
                <a:solidFill>
                  <a:srgbClr val="F6EECA"/>
                </a:solidFill>
              </a:rPr>
              <a:t> in real time need min 4000 reads to be processed to be appeared on the screen. </a:t>
            </a:r>
          </a:p>
          <a:p>
            <a:endParaRPr lang="en-US" sz="1600" dirty="0"/>
          </a:p>
          <a:p>
            <a:endParaRPr lang="ru-RU" sz="1600" dirty="0"/>
          </a:p>
        </p:txBody>
      </p:sp>
      <p:sp>
        <p:nvSpPr>
          <p:cNvPr id="37" name="TextBox 36">
            <a:extLst>
              <a:ext uri="{FF2B5EF4-FFF2-40B4-BE49-F238E27FC236}">
                <a16:creationId xmlns:a16="http://schemas.microsoft.com/office/drawing/2014/main" id="{E450AD3C-0BCD-4596-E1DA-FE6C4821932E}"/>
              </a:ext>
            </a:extLst>
          </p:cNvPr>
          <p:cNvSpPr txBox="1"/>
          <p:nvPr/>
        </p:nvSpPr>
        <p:spPr>
          <a:xfrm>
            <a:off x="564203" y="1924918"/>
            <a:ext cx="5804211" cy="1323439"/>
          </a:xfrm>
          <a:prstGeom prst="rect">
            <a:avLst/>
          </a:prstGeom>
          <a:noFill/>
        </p:spPr>
        <p:txBody>
          <a:bodyPr wrap="square">
            <a:spAutoFit/>
          </a:bodyPr>
          <a:lstStyle/>
          <a:p>
            <a:r>
              <a:rPr lang="en-US" sz="1600" b="1" dirty="0">
                <a:solidFill>
                  <a:srgbClr val="F6EECA"/>
                </a:solidFill>
              </a:rPr>
              <a:t>Check the Negative Controls:</a:t>
            </a:r>
          </a:p>
          <a:p>
            <a:pPr marL="285750" indent="-285750">
              <a:buFont typeface="Arial" panose="020B0604020202020204" pitchFamily="34" charset="0"/>
              <a:buChar char="•"/>
            </a:pPr>
            <a:r>
              <a:rPr lang="en-US" sz="1600" dirty="0">
                <a:solidFill>
                  <a:srgbClr val="F6EECA"/>
                </a:solidFill>
              </a:rPr>
              <a:t>with Qubit (PCR post-clean up concentration)</a:t>
            </a:r>
          </a:p>
          <a:p>
            <a:pPr marL="285750" indent="-285750">
              <a:buFont typeface="Arial" panose="020B0604020202020204" pitchFamily="34" charset="0"/>
              <a:buChar char="•"/>
            </a:pPr>
            <a:r>
              <a:rPr lang="en-US" sz="1600" dirty="0">
                <a:solidFill>
                  <a:srgbClr val="F6EECA"/>
                </a:solidFill>
              </a:rPr>
              <a:t>gel electrophoresis?</a:t>
            </a:r>
          </a:p>
          <a:p>
            <a:endParaRPr lang="en-US" sz="1600" b="1" dirty="0"/>
          </a:p>
          <a:p>
            <a:endParaRPr lang="ru-RU" sz="1600" dirty="0"/>
          </a:p>
        </p:txBody>
      </p:sp>
    </p:spTree>
    <p:extLst>
      <p:ext uri="{BB962C8B-B14F-4D97-AF65-F5344CB8AC3E}">
        <p14:creationId xmlns:p14="http://schemas.microsoft.com/office/powerpoint/2010/main" val="160803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45FBA-7CF4-1FAE-9416-CFD0E3903175}"/>
              </a:ext>
            </a:extLst>
          </p:cNvPr>
          <p:cNvSpPr txBox="1"/>
          <p:nvPr/>
        </p:nvSpPr>
        <p:spPr>
          <a:xfrm>
            <a:off x="622569" y="1158285"/>
            <a:ext cx="11258551" cy="1323439"/>
          </a:xfrm>
          <a:prstGeom prst="rect">
            <a:avLst/>
          </a:prstGeom>
          <a:noFill/>
        </p:spPr>
        <p:txBody>
          <a:bodyPr wrap="square">
            <a:spAutoFit/>
          </a:bodyPr>
          <a:lstStyle/>
          <a:p>
            <a:r>
              <a:rPr lang="en-US" sz="1600" dirty="0">
                <a:solidFill>
                  <a:srgbClr val="F6EECA"/>
                </a:solidFill>
              </a:rPr>
              <a:t>Record mapped reads for Neg Controls in your Seq Sample Validation excel sheet!</a:t>
            </a:r>
          </a:p>
          <a:p>
            <a:endParaRPr lang="en-US" sz="1600" dirty="0"/>
          </a:p>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sp>
        <p:nvSpPr>
          <p:cNvPr id="8" name="TextBox 7">
            <a:extLst>
              <a:ext uri="{FF2B5EF4-FFF2-40B4-BE49-F238E27FC236}">
                <a16:creationId xmlns:a16="http://schemas.microsoft.com/office/drawing/2014/main" id="{766A0C9F-51DA-9B35-BD33-C13FC8C5472B}"/>
              </a:ext>
            </a:extLst>
          </p:cNvPr>
          <p:cNvSpPr txBox="1"/>
          <p:nvPr/>
        </p:nvSpPr>
        <p:spPr>
          <a:xfrm>
            <a:off x="6790968" y="234605"/>
            <a:ext cx="5184090" cy="461665"/>
          </a:xfrm>
          <a:prstGeom prst="rect">
            <a:avLst/>
          </a:prstGeom>
          <a:noFill/>
        </p:spPr>
        <p:txBody>
          <a:bodyPr wrap="square">
            <a:spAutoFit/>
          </a:bodyPr>
          <a:lstStyle/>
          <a:p>
            <a:r>
              <a:rPr lang="en-US" sz="2400" b="1" dirty="0">
                <a:solidFill>
                  <a:srgbClr val="F6EECA"/>
                </a:solidFill>
              </a:rPr>
              <a:t>Contamination investigation</a:t>
            </a:r>
          </a:p>
        </p:txBody>
      </p:sp>
      <p:sp>
        <p:nvSpPr>
          <p:cNvPr id="9" name="Заголовок 1">
            <a:extLst>
              <a:ext uri="{FF2B5EF4-FFF2-40B4-BE49-F238E27FC236}">
                <a16:creationId xmlns:a16="http://schemas.microsoft.com/office/drawing/2014/main" id="{2560DFD3-DCE7-19D1-3C09-0B01C52348EF}"/>
              </a:ext>
            </a:extLst>
          </p:cNvPr>
          <p:cNvSpPr>
            <a:spLocks noGrp="1"/>
          </p:cNvSpPr>
          <p:nvPr>
            <p:ph type="title"/>
          </p:nvPr>
        </p:nvSpPr>
        <p:spPr>
          <a:xfrm>
            <a:off x="622570" y="49709"/>
            <a:ext cx="8025319" cy="800449"/>
          </a:xfrm>
        </p:spPr>
        <p:txBody>
          <a:bodyPr>
            <a:normAutofit/>
          </a:bodyPr>
          <a:lstStyle/>
          <a:p>
            <a:r>
              <a:rPr lang="en-US" sz="2400" dirty="0">
                <a:solidFill>
                  <a:srgbClr val="F6EECA"/>
                </a:solidFill>
              </a:rPr>
              <a:t>Keep an eye out &amp; Troubleshooting</a:t>
            </a:r>
            <a:br>
              <a:rPr lang="en-US" sz="2400" dirty="0">
                <a:solidFill>
                  <a:srgbClr val="F6EECA"/>
                </a:solidFill>
              </a:rPr>
            </a:br>
            <a:r>
              <a:rPr lang="en-US" sz="2400" u="sng" dirty="0">
                <a:solidFill>
                  <a:srgbClr val="F6EECA"/>
                </a:solidFill>
              </a:rPr>
              <a:t>Issues during library preparation:</a:t>
            </a:r>
            <a:endParaRPr lang="ru-RU" sz="2400" b="1" dirty="0">
              <a:solidFill>
                <a:srgbClr val="F6EECA"/>
              </a:solidFill>
            </a:endParaRPr>
          </a:p>
        </p:txBody>
      </p:sp>
      <p:pic>
        <p:nvPicPr>
          <p:cNvPr id="3" name="Рисунок 2">
            <a:extLst>
              <a:ext uri="{FF2B5EF4-FFF2-40B4-BE49-F238E27FC236}">
                <a16:creationId xmlns:a16="http://schemas.microsoft.com/office/drawing/2014/main" id="{64D65F54-9147-2E0B-88FD-57B83F58D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48" y="2789851"/>
            <a:ext cx="11502261" cy="1820796"/>
          </a:xfrm>
          <a:prstGeom prst="rect">
            <a:avLst/>
          </a:prstGeom>
        </p:spPr>
      </p:pic>
      <p:pic>
        <p:nvPicPr>
          <p:cNvPr id="10" name="Объект 4">
            <a:extLst>
              <a:ext uri="{FF2B5EF4-FFF2-40B4-BE49-F238E27FC236}">
                <a16:creationId xmlns:a16="http://schemas.microsoft.com/office/drawing/2014/main" id="{07EF26A0-4EEC-43B8-A432-66C7D4DBB3E9}"/>
              </a:ext>
            </a:extLst>
          </p:cNvPr>
          <p:cNvPicPr>
            <a:picLocks noGrp="1" noChangeAspect="1"/>
          </p:cNvPicPr>
          <p:nvPr>
            <p:ph idx="1"/>
          </p:nvPr>
        </p:nvPicPr>
        <p:blipFill rotWithShape="1">
          <a:blip r:embed="rId3"/>
          <a:srcRect r="29928"/>
          <a:stretch/>
        </p:blipFill>
        <p:spPr>
          <a:xfrm>
            <a:off x="6012488" y="4725910"/>
            <a:ext cx="5962570" cy="1788441"/>
          </a:xfrm>
        </p:spPr>
      </p:pic>
      <p:pic>
        <p:nvPicPr>
          <p:cNvPr id="6" name="Рисунок 5" descr="Плачущее лицо (без заливки)">
            <a:extLst>
              <a:ext uri="{FF2B5EF4-FFF2-40B4-BE49-F238E27FC236}">
                <a16:creationId xmlns:a16="http://schemas.microsoft.com/office/drawing/2014/main" id="{DE063690-E96E-4AB7-1CCA-69A0FB92B1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14773" y="5075044"/>
            <a:ext cx="624671" cy="624671"/>
          </a:xfrm>
          <a:prstGeom prst="rect">
            <a:avLst/>
          </a:prstGeom>
        </p:spPr>
      </p:pic>
      <p:pic>
        <p:nvPicPr>
          <p:cNvPr id="14" name="Рисунок 13" descr="Влюбленное лицо без заливки">
            <a:extLst>
              <a:ext uri="{FF2B5EF4-FFF2-40B4-BE49-F238E27FC236}">
                <a16:creationId xmlns:a16="http://schemas.microsoft.com/office/drawing/2014/main" id="{79CC07D6-83C2-D851-4E96-C81E7AB674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28471" y="3391319"/>
            <a:ext cx="733123" cy="733123"/>
          </a:xfrm>
          <a:prstGeom prst="rect">
            <a:avLst/>
          </a:prstGeom>
        </p:spPr>
      </p:pic>
    </p:spTree>
    <p:extLst>
      <p:ext uri="{BB962C8B-B14F-4D97-AF65-F5344CB8AC3E}">
        <p14:creationId xmlns:p14="http://schemas.microsoft.com/office/powerpoint/2010/main" val="188966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185337-AB8B-4E2D-97BF-7D3363D1FE20}"/>
              </a:ext>
            </a:extLst>
          </p:cNvPr>
          <p:cNvGrpSpPr/>
          <p:nvPr/>
        </p:nvGrpSpPr>
        <p:grpSpPr>
          <a:xfrm>
            <a:off x="4599992" y="442912"/>
            <a:ext cx="7592008" cy="5972175"/>
            <a:chOff x="4599992" y="390141"/>
            <a:chExt cx="7592008" cy="5972175"/>
          </a:xfrm>
        </p:grpSpPr>
        <p:pic>
          <p:nvPicPr>
            <p:cNvPr id="7" name="Рисунок 6">
              <a:extLst>
                <a:ext uri="{FF2B5EF4-FFF2-40B4-BE49-F238E27FC236}">
                  <a16:creationId xmlns:a16="http://schemas.microsoft.com/office/drawing/2014/main" id="{F05E5DC4-813E-FB9C-069B-B630F4322899}"/>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599992" y="390141"/>
              <a:ext cx="4710113" cy="5972175"/>
            </a:xfrm>
            <a:prstGeom prst="rect">
              <a:avLst/>
            </a:prstGeom>
          </p:spPr>
        </p:pic>
        <p:sp>
          <p:nvSpPr>
            <p:cNvPr id="11" name="Правая круглая скобка 10">
              <a:extLst>
                <a:ext uri="{FF2B5EF4-FFF2-40B4-BE49-F238E27FC236}">
                  <a16:creationId xmlns:a16="http://schemas.microsoft.com/office/drawing/2014/main" id="{C7596B60-1587-9221-70FC-B0DD890041D6}"/>
                </a:ext>
              </a:extLst>
            </p:cNvPr>
            <p:cNvSpPr/>
            <p:nvPr/>
          </p:nvSpPr>
          <p:spPr>
            <a:xfrm>
              <a:off x="9403118" y="390141"/>
              <a:ext cx="54429" cy="1864859"/>
            </a:xfrm>
            <a:prstGeom prst="rightBracket">
              <a:avLst/>
            </a:prstGeom>
            <a:ln w="12700">
              <a:solidFill>
                <a:srgbClr val="F6E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Правая круглая скобка 11">
              <a:extLst>
                <a:ext uri="{FF2B5EF4-FFF2-40B4-BE49-F238E27FC236}">
                  <a16:creationId xmlns:a16="http://schemas.microsoft.com/office/drawing/2014/main" id="{26466850-3617-0632-8B41-2899906048D1}"/>
                </a:ext>
              </a:extLst>
            </p:cNvPr>
            <p:cNvSpPr/>
            <p:nvPr/>
          </p:nvSpPr>
          <p:spPr>
            <a:xfrm>
              <a:off x="9403118" y="2443798"/>
              <a:ext cx="54429" cy="1864859"/>
            </a:xfrm>
            <a:prstGeom prst="rightBracket">
              <a:avLst/>
            </a:prstGeom>
            <a:ln w="12700">
              <a:solidFill>
                <a:srgbClr val="F6E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3" name="Правая круглая скобка 12">
              <a:extLst>
                <a:ext uri="{FF2B5EF4-FFF2-40B4-BE49-F238E27FC236}">
                  <a16:creationId xmlns:a16="http://schemas.microsoft.com/office/drawing/2014/main" id="{C19BAF8F-5525-22B9-9B47-6C7E0AC0EF06}"/>
                </a:ext>
              </a:extLst>
            </p:cNvPr>
            <p:cNvSpPr/>
            <p:nvPr/>
          </p:nvSpPr>
          <p:spPr>
            <a:xfrm>
              <a:off x="9403118" y="4497457"/>
              <a:ext cx="54429" cy="1864859"/>
            </a:xfrm>
            <a:prstGeom prst="rightBracket">
              <a:avLst/>
            </a:prstGeom>
            <a:ln w="12700">
              <a:solidFill>
                <a:srgbClr val="F6EEC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7" name="TextBox 16">
              <a:extLst>
                <a:ext uri="{FF2B5EF4-FFF2-40B4-BE49-F238E27FC236}">
                  <a16:creationId xmlns:a16="http://schemas.microsoft.com/office/drawing/2014/main" id="{3C12ECBF-7AAC-CCD2-1A49-BBD2393C4138}"/>
                </a:ext>
              </a:extLst>
            </p:cNvPr>
            <p:cNvSpPr txBox="1"/>
            <p:nvPr/>
          </p:nvSpPr>
          <p:spPr>
            <a:xfrm>
              <a:off x="9550560" y="766394"/>
              <a:ext cx="2641440" cy="1384995"/>
            </a:xfrm>
            <a:prstGeom prst="rect">
              <a:avLst/>
            </a:prstGeom>
            <a:noFill/>
          </p:spPr>
          <p:txBody>
            <a:bodyPr wrap="square">
              <a:spAutoFit/>
            </a:bodyPr>
            <a:lstStyle/>
            <a:p>
              <a:r>
                <a:rPr lang="en-US" dirty="0">
                  <a:solidFill>
                    <a:srgbClr val="F6EECA"/>
                  </a:solidFill>
                </a:rPr>
                <a:t>batch 1</a:t>
              </a:r>
            </a:p>
            <a:p>
              <a:r>
                <a:rPr lang="en-US" dirty="0">
                  <a:solidFill>
                    <a:srgbClr val="F6EECA"/>
                  </a:solidFill>
                </a:rPr>
                <a:t>2 Negatives: </a:t>
              </a:r>
            </a:p>
            <a:p>
              <a:r>
                <a:rPr lang="en-US" dirty="0">
                  <a:solidFill>
                    <a:srgbClr val="F6EECA"/>
                  </a:solidFill>
                </a:rPr>
                <a:t>Neg#1 – 156 reads mapped</a:t>
              </a:r>
            </a:p>
            <a:p>
              <a:r>
                <a:rPr lang="en-US" dirty="0">
                  <a:solidFill>
                    <a:srgbClr val="F6EECA"/>
                  </a:solidFill>
                </a:rPr>
                <a:t>Neg#2 – </a:t>
              </a:r>
              <a:r>
                <a:rPr lang="en-US" b="1" dirty="0">
                  <a:solidFill>
                    <a:srgbClr val="F6EECA"/>
                  </a:solidFill>
                </a:rPr>
                <a:t>0 reads mapped</a:t>
              </a:r>
            </a:p>
            <a:p>
              <a:endParaRPr lang="en-US" dirty="0"/>
            </a:p>
            <a:p>
              <a:r>
                <a:rPr lang="en-US" dirty="0"/>
                <a:t> </a:t>
              </a:r>
              <a:endParaRPr lang="ru-RU" dirty="0"/>
            </a:p>
          </p:txBody>
        </p:sp>
        <p:sp>
          <p:nvSpPr>
            <p:cNvPr id="18" name="TextBox 17">
              <a:extLst>
                <a:ext uri="{FF2B5EF4-FFF2-40B4-BE49-F238E27FC236}">
                  <a16:creationId xmlns:a16="http://schemas.microsoft.com/office/drawing/2014/main" id="{55E95323-094B-8B0F-14BE-A6BCD9B6342C}"/>
                </a:ext>
              </a:extLst>
            </p:cNvPr>
            <p:cNvSpPr txBox="1"/>
            <p:nvPr/>
          </p:nvSpPr>
          <p:spPr>
            <a:xfrm>
              <a:off x="9607660" y="2665002"/>
              <a:ext cx="2584340" cy="954107"/>
            </a:xfrm>
            <a:prstGeom prst="rect">
              <a:avLst/>
            </a:prstGeom>
            <a:noFill/>
          </p:spPr>
          <p:txBody>
            <a:bodyPr wrap="square">
              <a:spAutoFit/>
            </a:bodyPr>
            <a:lstStyle/>
            <a:p>
              <a:r>
                <a:rPr lang="en-US" dirty="0">
                  <a:solidFill>
                    <a:srgbClr val="F6EECA"/>
                  </a:solidFill>
                </a:rPr>
                <a:t>batch 2</a:t>
              </a:r>
            </a:p>
            <a:p>
              <a:r>
                <a:rPr lang="en-US" dirty="0">
                  <a:solidFill>
                    <a:srgbClr val="F6EECA"/>
                  </a:solidFill>
                </a:rPr>
                <a:t>2 Negatives:</a:t>
              </a:r>
            </a:p>
            <a:p>
              <a:r>
                <a:rPr lang="en-US" dirty="0">
                  <a:solidFill>
                    <a:srgbClr val="F6EECA"/>
                  </a:solidFill>
                </a:rPr>
                <a:t>Neg#1 – 84 reads mapped</a:t>
              </a:r>
            </a:p>
            <a:p>
              <a:r>
                <a:rPr lang="en-US" dirty="0">
                  <a:solidFill>
                    <a:srgbClr val="F6EECA"/>
                  </a:solidFill>
                </a:rPr>
                <a:t>Neg#2 – 148 reads mapped</a:t>
              </a:r>
              <a:endParaRPr lang="ru-RU" dirty="0">
                <a:solidFill>
                  <a:srgbClr val="F6EECA"/>
                </a:solidFill>
              </a:endParaRPr>
            </a:p>
          </p:txBody>
        </p:sp>
        <p:sp>
          <p:nvSpPr>
            <p:cNvPr id="19" name="TextBox 18">
              <a:extLst>
                <a:ext uri="{FF2B5EF4-FFF2-40B4-BE49-F238E27FC236}">
                  <a16:creationId xmlns:a16="http://schemas.microsoft.com/office/drawing/2014/main" id="{18912C47-28C0-41FA-4E65-C62BD26A4C3A}"/>
                </a:ext>
              </a:extLst>
            </p:cNvPr>
            <p:cNvSpPr txBox="1"/>
            <p:nvPr/>
          </p:nvSpPr>
          <p:spPr>
            <a:xfrm>
              <a:off x="9607659" y="4845110"/>
              <a:ext cx="2584339" cy="1169551"/>
            </a:xfrm>
            <a:prstGeom prst="rect">
              <a:avLst/>
            </a:prstGeom>
            <a:noFill/>
          </p:spPr>
          <p:txBody>
            <a:bodyPr wrap="square">
              <a:spAutoFit/>
            </a:bodyPr>
            <a:lstStyle/>
            <a:p>
              <a:r>
                <a:rPr lang="en-US" dirty="0">
                  <a:solidFill>
                    <a:srgbClr val="F6EECA"/>
                  </a:solidFill>
                </a:rPr>
                <a:t>batch 3</a:t>
              </a:r>
            </a:p>
            <a:p>
              <a:r>
                <a:rPr lang="en-US" dirty="0">
                  <a:solidFill>
                    <a:srgbClr val="F6EECA"/>
                  </a:solidFill>
                </a:rPr>
                <a:t>2 Negatives:</a:t>
              </a:r>
            </a:p>
            <a:p>
              <a:r>
                <a:rPr lang="en-US" dirty="0">
                  <a:solidFill>
                    <a:srgbClr val="F6EECA"/>
                  </a:solidFill>
                </a:rPr>
                <a:t>Neg#1 – 17063 reads mapped</a:t>
              </a:r>
            </a:p>
            <a:p>
              <a:r>
                <a:rPr lang="en-US" dirty="0">
                  <a:solidFill>
                    <a:srgbClr val="F6EECA"/>
                  </a:solidFill>
                </a:rPr>
                <a:t>Neg#2 – 1245 reads mapped</a:t>
              </a:r>
              <a:endParaRPr lang="ru-RU" dirty="0">
                <a:solidFill>
                  <a:srgbClr val="F6EECA"/>
                </a:solidFill>
              </a:endParaRPr>
            </a:p>
            <a:p>
              <a:endParaRPr lang="ru-RU" dirty="0"/>
            </a:p>
          </p:txBody>
        </p:sp>
      </p:grpSp>
      <p:sp>
        <p:nvSpPr>
          <p:cNvPr id="20" name="TextBox 19">
            <a:extLst>
              <a:ext uri="{FF2B5EF4-FFF2-40B4-BE49-F238E27FC236}">
                <a16:creationId xmlns:a16="http://schemas.microsoft.com/office/drawing/2014/main" id="{1AEC5D5C-641B-86FA-BB11-5DCF642B2EDF}"/>
              </a:ext>
            </a:extLst>
          </p:cNvPr>
          <p:cNvSpPr txBox="1"/>
          <p:nvPr/>
        </p:nvSpPr>
        <p:spPr>
          <a:xfrm>
            <a:off x="759657" y="680666"/>
            <a:ext cx="3949592" cy="3046988"/>
          </a:xfrm>
          <a:prstGeom prst="rect">
            <a:avLst/>
          </a:prstGeom>
          <a:noFill/>
        </p:spPr>
        <p:txBody>
          <a:bodyPr wrap="square">
            <a:spAutoFit/>
          </a:bodyPr>
          <a:lstStyle/>
          <a:p>
            <a:r>
              <a:rPr lang="en-US" sz="1600" dirty="0">
                <a:solidFill>
                  <a:srgbClr val="F6EECA"/>
                </a:solidFill>
              </a:rPr>
              <a:t>a</a:t>
            </a:r>
            <a:r>
              <a:rPr lang="en-US" sz="1600" b="0" i="0" dirty="0">
                <a:solidFill>
                  <a:srgbClr val="F6EECA"/>
                </a:solidFill>
                <a:effectLst/>
              </a:rPr>
              <a:t>lways track and monitor cross-contamination using nuclease-free water and carrying these controls through the all library prep steps</a:t>
            </a:r>
            <a:endParaRPr lang="en-US" sz="1600" b="1" dirty="0">
              <a:solidFill>
                <a:srgbClr val="F6EECA"/>
              </a:solidFill>
            </a:endParaRPr>
          </a:p>
          <a:p>
            <a:pPr algn="l"/>
            <a:endParaRPr lang="en-US" sz="1600" b="1" i="0" dirty="0">
              <a:solidFill>
                <a:srgbClr val="F6EECA"/>
              </a:solidFill>
              <a:effectLst/>
            </a:endParaRPr>
          </a:p>
          <a:p>
            <a:pPr algn="l"/>
            <a:endParaRPr lang="en-US" sz="1600" b="1" dirty="0">
              <a:solidFill>
                <a:srgbClr val="F6EECA"/>
              </a:solidFill>
            </a:endParaRPr>
          </a:p>
          <a:p>
            <a:pPr algn="l"/>
            <a:r>
              <a:rPr lang="en-US" sz="1600" b="1" i="0" dirty="0">
                <a:solidFill>
                  <a:srgbClr val="F6EECA"/>
                </a:solidFill>
                <a:effectLst/>
              </a:rPr>
              <a:t>Always include minimum 2 Negative Controls in one batch – i.e., </a:t>
            </a:r>
          </a:p>
          <a:p>
            <a:pPr marL="342900" indent="-342900" algn="l">
              <a:buFont typeface="+mj-lt"/>
              <a:buAutoNum type="arabicPeriod"/>
            </a:pPr>
            <a:r>
              <a:rPr lang="en-US" sz="1600" i="0" dirty="0">
                <a:solidFill>
                  <a:srgbClr val="F6EECA"/>
                </a:solidFill>
                <a:effectLst/>
              </a:rPr>
              <a:t>Extraction Neg Control</a:t>
            </a:r>
          </a:p>
          <a:p>
            <a:pPr marL="342900" indent="-342900" algn="l">
              <a:buFont typeface="+mj-lt"/>
              <a:buAutoNum type="arabicPeriod"/>
            </a:pPr>
            <a:r>
              <a:rPr lang="en-US" sz="1600" i="0" dirty="0">
                <a:solidFill>
                  <a:srgbClr val="F6EECA"/>
                </a:solidFill>
                <a:effectLst/>
              </a:rPr>
              <a:t>Neg Control at the RT step</a:t>
            </a:r>
          </a:p>
          <a:p>
            <a:pPr algn="l"/>
            <a:endParaRPr lang="en-US" sz="1600" b="1" dirty="0"/>
          </a:p>
          <a:p>
            <a:pPr algn="l"/>
            <a:endParaRPr lang="en-US" sz="1600" b="1" i="0" dirty="0">
              <a:effectLst/>
            </a:endParaRPr>
          </a:p>
        </p:txBody>
      </p:sp>
    </p:spTree>
    <p:extLst>
      <p:ext uri="{BB962C8B-B14F-4D97-AF65-F5344CB8AC3E}">
        <p14:creationId xmlns:p14="http://schemas.microsoft.com/office/powerpoint/2010/main" val="162297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1">
            <a:extLst>
              <a:ext uri="{FF2B5EF4-FFF2-40B4-BE49-F238E27FC236}">
                <a16:creationId xmlns:a16="http://schemas.microsoft.com/office/drawing/2014/main" id="{AFE76BCC-076F-F07B-2FDE-25EF1F0348C4}"/>
              </a:ext>
            </a:extLst>
          </p:cNvPr>
          <p:cNvSpPr>
            <a:spLocks noGrp="1"/>
          </p:cNvSpPr>
          <p:nvPr>
            <p:ph type="title"/>
          </p:nvPr>
        </p:nvSpPr>
        <p:spPr>
          <a:xfrm>
            <a:off x="593387" y="49709"/>
            <a:ext cx="11452376" cy="556585"/>
          </a:xfrm>
        </p:spPr>
        <p:txBody>
          <a:bodyPr>
            <a:normAutofit/>
          </a:bodyPr>
          <a:lstStyle/>
          <a:p>
            <a:r>
              <a:rPr lang="en-US" sz="2400" u="sng" dirty="0">
                <a:solidFill>
                  <a:srgbClr val="F6EECA"/>
                </a:solidFill>
              </a:rPr>
              <a:t>Exercise: Do you proceed to assembly this run (batch)? Why?</a:t>
            </a:r>
            <a:endParaRPr lang="ru-RU" sz="2400" b="1" dirty="0">
              <a:solidFill>
                <a:srgbClr val="F6EECA"/>
              </a:solidFill>
            </a:endParaRPr>
          </a:p>
        </p:txBody>
      </p:sp>
      <p:grpSp>
        <p:nvGrpSpPr>
          <p:cNvPr id="6" name="Группа 5">
            <a:extLst>
              <a:ext uri="{FF2B5EF4-FFF2-40B4-BE49-F238E27FC236}">
                <a16:creationId xmlns:a16="http://schemas.microsoft.com/office/drawing/2014/main" id="{C299DA16-E680-63AF-8820-F560AC3F1E7C}"/>
              </a:ext>
            </a:extLst>
          </p:cNvPr>
          <p:cNvGrpSpPr/>
          <p:nvPr/>
        </p:nvGrpSpPr>
        <p:grpSpPr>
          <a:xfrm>
            <a:off x="518489" y="1883284"/>
            <a:ext cx="11295769" cy="4923096"/>
            <a:chOff x="527820" y="1659468"/>
            <a:chExt cx="11295769" cy="4923096"/>
          </a:xfrm>
        </p:grpSpPr>
        <p:pic>
          <p:nvPicPr>
            <p:cNvPr id="4" name="Рисунок 3">
              <a:extLst>
                <a:ext uri="{FF2B5EF4-FFF2-40B4-BE49-F238E27FC236}">
                  <a16:creationId xmlns:a16="http://schemas.microsoft.com/office/drawing/2014/main" id="{D671F24E-C642-3413-533F-4095C3441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20" y="1659468"/>
              <a:ext cx="11295769" cy="4923096"/>
            </a:xfrm>
            <a:prstGeom prst="rect">
              <a:avLst/>
            </a:prstGeom>
          </p:spPr>
        </p:pic>
        <p:cxnSp>
          <p:nvCxnSpPr>
            <p:cNvPr id="3" name="Прямая соединительная линия 2">
              <a:extLst>
                <a:ext uri="{FF2B5EF4-FFF2-40B4-BE49-F238E27FC236}">
                  <a16:creationId xmlns:a16="http://schemas.microsoft.com/office/drawing/2014/main" id="{09B03882-8511-761E-8906-616754276C03}"/>
                </a:ext>
              </a:extLst>
            </p:cNvPr>
            <p:cNvCxnSpPr/>
            <p:nvPr/>
          </p:nvCxnSpPr>
          <p:spPr>
            <a:xfrm>
              <a:off x="4516016" y="1912776"/>
              <a:ext cx="10730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7F1957F5-5CC3-3DDD-8A66-D8874F0B19D2}"/>
                </a:ext>
              </a:extLst>
            </p:cNvPr>
            <p:cNvCxnSpPr/>
            <p:nvPr/>
          </p:nvCxnSpPr>
          <p:spPr>
            <a:xfrm>
              <a:off x="4631093" y="4369837"/>
              <a:ext cx="10730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9CEEC681-FDFE-A39E-5C5D-4DF482900DDE}"/>
              </a:ext>
            </a:extLst>
          </p:cNvPr>
          <p:cNvSpPr txBox="1"/>
          <p:nvPr/>
        </p:nvSpPr>
        <p:spPr>
          <a:xfrm>
            <a:off x="593387" y="606294"/>
            <a:ext cx="10827282" cy="830997"/>
          </a:xfrm>
          <a:prstGeom prst="rect">
            <a:avLst/>
          </a:prstGeom>
          <a:noFill/>
        </p:spPr>
        <p:txBody>
          <a:bodyPr wrap="square">
            <a:spAutoFit/>
          </a:bodyPr>
          <a:lstStyle/>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sp>
        <p:nvSpPr>
          <p:cNvPr id="13" name="TextBox 12">
            <a:extLst>
              <a:ext uri="{FF2B5EF4-FFF2-40B4-BE49-F238E27FC236}">
                <a16:creationId xmlns:a16="http://schemas.microsoft.com/office/drawing/2014/main" id="{4CCB9F6D-C943-0DC7-F6AF-70938D75224F}"/>
              </a:ext>
            </a:extLst>
          </p:cNvPr>
          <p:cNvSpPr txBox="1"/>
          <p:nvPr/>
        </p:nvSpPr>
        <p:spPr>
          <a:xfrm>
            <a:off x="593387" y="1485809"/>
            <a:ext cx="11104939" cy="338554"/>
          </a:xfrm>
          <a:prstGeom prst="rect">
            <a:avLst/>
          </a:prstGeom>
          <a:noFill/>
        </p:spPr>
        <p:txBody>
          <a:bodyPr wrap="square">
            <a:spAutoFit/>
          </a:bodyPr>
          <a:lstStyle/>
          <a:p>
            <a:r>
              <a:rPr lang="en-US" sz="1600" u="sng" dirty="0">
                <a:solidFill>
                  <a:srgbClr val="F6EECA"/>
                </a:solidFill>
              </a:rPr>
              <a:t>Monitor contamination in RAMPART</a:t>
            </a:r>
            <a:r>
              <a:rPr lang="en-US" sz="1600" dirty="0">
                <a:solidFill>
                  <a:srgbClr val="F6EECA"/>
                </a:solidFill>
              </a:rPr>
              <a:t>: Both Negatives from the same seq run (batch) </a:t>
            </a:r>
          </a:p>
        </p:txBody>
      </p:sp>
      <p:sp>
        <p:nvSpPr>
          <p:cNvPr id="14" name="TextBox 13">
            <a:extLst>
              <a:ext uri="{FF2B5EF4-FFF2-40B4-BE49-F238E27FC236}">
                <a16:creationId xmlns:a16="http://schemas.microsoft.com/office/drawing/2014/main" id="{93030277-DC6A-51E2-D58C-EB433B0934CE}"/>
              </a:ext>
            </a:extLst>
          </p:cNvPr>
          <p:cNvSpPr txBox="1"/>
          <p:nvPr/>
        </p:nvSpPr>
        <p:spPr>
          <a:xfrm>
            <a:off x="2265006" y="2389901"/>
            <a:ext cx="6116216" cy="338554"/>
          </a:xfrm>
          <a:prstGeom prst="rect">
            <a:avLst/>
          </a:prstGeom>
          <a:noFill/>
        </p:spPr>
        <p:txBody>
          <a:bodyPr wrap="square">
            <a:spAutoFit/>
          </a:bodyPr>
          <a:lstStyle/>
          <a:p>
            <a:r>
              <a:rPr lang="en-US" sz="1600" dirty="0">
                <a:solidFill>
                  <a:schemeClr val="bg1"/>
                </a:solidFill>
              </a:rPr>
              <a:t>776 reads mapped</a:t>
            </a:r>
            <a:endParaRPr lang="ru-RU" sz="1600" dirty="0">
              <a:solidFill>
                <a:schemeClr val="bg1"/>
              </a:solidFill>
            </a:endParaRPr>
          </a:p>
        </p:txBody>
      </p:sp>
      <p:sp>
        <p:nvSpPr>
          <p:cNvPr id="15" name="TextBox 14">
            <a:extLst>
              <a:ext uri="{FF2B5EF4-FFF2-40B4-BE49-F238E27FC236}">
                <a16:creationId xmlns:a16="http://schemas.microsoft.com/office/drawing/2014/main" id="{6E7982F2-D501-068E-8212-40520B99F166}"/>
              </a:ext>
            </a:extLst>
          </p:cNvPr>
          <p:cNvSpPr txBox="1"/>
          <p:nvPr/>
        </p:nvSpPr>
        <p:spPr>
          <a:xfrm>
            <a:off x="2265006" y="4934835"/>
            <a:ext cx="6116216" cy="338554"/>
          </a:xfrm>
          <a:prstGeom prst="rect">
            <a:avLst/>
          </a:prstGeom>
          <a:noFill/>
        </p:spPr>
        <p:txBody>
          <a:bodyPr wrap="square">
            <a:spAutoFit/>
          </a:bodyPr>
          <a:lstStyle/>
          <a:p>
            <a:r>
              <a:rPr lang="en-US" sz="1600" dirty="0">
                <a:solidFill>
                  <a:schemeClr val="bg1"/>
                </a:solidFill>
              </a:rPr>
              <a:t>31 reads mapped</a:t>
            </a:r>
            <a:endParaRPr lang="ru-RU" sz="1600" dirty="0">
              <a:solidFill>
                <a:schemeClr val="bg1"/>
              </a:solidFill>
            </a:endParaRPr>
          </a:p>
        </p:txBody>
      </p:sp>
    </p:spTree>
    <p:extLst>
      <p:ext uri="{BB962C8B-B14F-4D97-AF65-F5344CB8AC3E}">
        <p14:creationId xmlns:p14="http://schemas.microsoft.com/office/powerpoint/2010/main" val="158847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27B0D923-4F90-9D48-37D7-EE0B7B9E04D6}"/>
              </a:ext>
            </a:extLst>
          </p:cNvPr>
          <p:cNvSpPr>
            <a:spLocks noGrp="1"/>
          </p:cNvSpPr>
          <p:nvPr>
            <p:ph type="title"/>
          </p:nvPr>
        </p:nvSpPr>
        <p:spPr>
          <a:xfrm>
            <a:off x="690338" y="49709"/>
            <a:ext cx="11355425" cy="815617"/>
          </a:xfrm>
        </p:spPr>
        <p:txBody>
          <a:bodyPr>
            <a:normAutofit/>
          </a:bodyPr>
          <a:lstStyle/>
          <a:p>
            <a:r>
              <a:rPr lang="en-US" sz="2400" u="sng" dirty="0">
                <a:solidFill>
                  <a:srgbClr val="F6EECA"/>
                </a:solidFill>
              </a:rPr>
              <a:t>Exercise: Do you proceed to assembly this run (batch)? Why?</a:t>
            </a:r>
            <a:endParaRPr lang="ru-RU" sz="2400" b="1" dirty="0">
              <a:solidFill>
                <a:srgbClr val="F6EECA"/>
              </a:solidFill>
            </a:endParaRPr>
          </a:p>
        </p:txBody>
      </p:sp>
      <p:pic>
        <p:nvPicPr>
          <p:cNvPr id="6" name="Рисунок 5">
            <a:extLst>
              <a:ext uri="{FF2B5EF4-FFF2-40B4-BE49-F238E27FC236}">
                <a16:creationId xmlns:a16="http://schemas.microsoft.com/office/drawing/2014/main" id="{9AF45AF6-B008-0A3B-67DA-4A3F8770412F}"/>
              </a:ext>
            </a:extLst>
          </p:cNvPr>
          <p:cNvPicPr>
            <a:picLocks noChangeAspect="1"/>
          </p:cNvPicPr>
          <p:nvPr/>
        </p:nvPicPr>
        <p:blipFill>
          <a:blip r:embed="rId2"/>
          <a:stretch>
            <a:fillRect/>
          </a:stretch>
        </p:blipFill>
        <p:spPr>
          <a:xfrm>
            <a:off x="690337" y="2592069"/>
            <a:ext cx="11193683" cy="1771947"/>
          </a:xfrm>
          <a:prstGeom prst="rect">
            <a:avLst/>
          </a:prstGeom>
        </p:spPr>
      </p:pic>
      <p:pic>
        <p:nvPicPr>
          <p:cNvPr id="14" name="Рисунок 13">
            <a:extLst>
              <a:ext uri="{FF2B5EF4-FFF2-40B4-BE49-F238E27FC236}">
                <a16:creationId xmlns:a16="http://schemas.microsoft.com/office/drawing/2014/main" id="{85770B03-8C8F-45B1-14CA-E338F24072F2}"/>
              </a:ext>
            </a:extLst>
          </p:cNvPr>
          <p:cNvPicPr>
            <a:picLocks noChangeAspect="1"/>
          </p:cNvPicPr>
          <p:nvPr/>
        </p:nvPicPr>
        <p:blipFill>
          <a:blip r:embed="rId3"/>
          <a:stretch>
            <a:fillRect/>
          </a:stretch>
        </p:blipFill>
        <p:spPr>
          <a:xfrm>
            <a:off x="690337" y="4570586"/>
            <a:ext cx="11193683" cy="1780663"/>
          </a:xfrm>
          <a:prstGeom prst="rect">
            <a:avLst/>
          </a:prstGeom>
        </p:spPr>
      </p:pic>
      <p:sp>
        <p:nvSpPr>
          <p:cNvPr id="15" name="TextBox 14">
            <a:extLst>
              <a:ext uri="{FF2B5EF4-FFF2-40B4-BE49-F238E27FC236}">
                <a16:creationId xmlns:a16="http://schemas.microsoft.com/office/drawing/2014/main" id="{10EB04E2-723A-AFA9-541E-3DEA62E3152C}"/>
              </a:ext>
            </a:extLst>
          </p:cNvPr>
          <p:cNvSpPr txBox="1"/>
          <p:nvPr/>
        </p:nvSpPr>
        <p:spPr>
          <a:xfrm>
            <a:off x="2299548" y="3084512"/>
            <a:ext cx="6116216" cy="338554"/>
          </a:xfrm>
          <a:prstGeom prst="rect">
            <a:avLst/>
          </a:prstGeom>
          <a:noFill/>
        </p:spPr>
        <p:txBody>
          <a:bodyPr wrap="square">
            <a:spAutoFit/>
          </a:bodyPr>
          <a:lstStyle/>
          <a:p>
            <a:r>
              <a:rPr lang="en-US" sz="1600" dirty="0">
                <a:solidFill>
                  <a:schemeClr val="bg1"/>
                </a:solidFill>
              </a:rPr>
              <a:t>3 reads mapped</a:t>
            </a:r>
            <a:endParaRPr lang="ru-RU" sz="1600" dirty="0">
              <a:solidFill>
                <a:schemeClr val="bg1"/>
              </a:solidFill>
            </a:endParaRPr>
          </a:p>
        </p:txBody>
      </p:sp>
      <p:sp>
        <p:nvSpPr>
          <p:cNvPr id="16" name="TextBox 15">
            <a:extLst>
              <a:ext uri="{FF2B5EF4-FFF2-40B4-BE49-F238E27FC236}">
                <a16:creationId xmlns:a16="http://schemas.microsoft.com/office/drawing/2014/main" id="{8C7FE934-A3D3-C4F5-3281-2F786CC10DBD}"/>
              </a:ext>
            </a:extLst>
          </p:cNvPr>
          <p:cNvSpPr txBox="1"/>
          <p:nvPr/>
        </p:nvSpPr>
        <p:spPr>
          <a:xfrm>
            <a:off x="2299548" y="5171500"/>
            <a:ext cx="6116216" cy="338554"/>
          </a:xfrm>
          <a:prstGeom prst="rect">
            <a:avLst/>
          </a:prstGeom>
          <a:noFill/>
        </p:spPr>
        <p:txBody>
          <a:bodyPr wrap="square">
            <a:spAutoFit/>
          </a:bodyPr>
          <a:lstStyle/>
          <a:p>
            <a:r>
              <a:rPr lang="en-US" sz="1600" dirty="0">
                <a:solidFill>
                  <a:schemeClr val="bg1"/>
                </a:solidFill>
              </a:rPr>
              <a:t>2 reads mapped</a:t>
            </a:r>
            <a:endParaRPr lang="ru-RU" sz="1600" dirty="0">
              <a:solidFill>
                <a:schemeClr val="bg1"/>
              </a:solidFill>
            </a:endParaRPr>
          </a:p>
        </p:txBody>
      </p:sp>
      <p:sp>
        <p:nvSpPr>
          <p:cNvPr id="18" name="TextBox 17">
            <a:extLst>
              <a:ext uri="{FF2B5EF4-FFF2-40B4-BE49-F238E27FC236}">
                <a16:creationId xmlns:a16="http://schemas.microsoft.com/office/drawing/2014/main" id="{A5726028-7D07-FD1C-89CD-0778AF41B97D}"/>
              </a:ext>
            </a:extLst>
          </p:cNvPr>
          <p:cNvSpPr txBox="1"/>
          <p:nvPr/>
        </p:nvSpPr>
        <p:spPr>
          <a:xfrm>
            <a:off x="690337" y="865326"/>
            <a:ext cx="10422421" cy="830997"/>
          </a:xfrm>
          <a:prstGeom prst="rect">
            <a:avLst/>
          </a:prstGeom>
          <a:noFill/>
        </p:spPr>
        <p:txBody>
          <a:bodyPr wrap="square">
            <a:spAutoFit/>
          </a:bodyPr>
          <a:lstStyle/>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sp>
        <p:nvSpPr>
          <p:cNvPr id="19" name="TextBox 18">
            <a:extLst>
              <a:ext uri="{FF2B5EF4-FFF2-40B4-BE49-F238E27FC236}">
                <a16:creationId xmlns:a16="http://schemas.microsoft.com/office/drawing/2014/main" id="{BC013E39-FAC6-34F6-ADCF-781CE31881D3}"/>
              </a:ext>
            </a:extLst>
          </p:cNvPr>
          <p:cNvSpPr txBox="1"/>
          <p:nvPr/>
        </p:nvSpPr>
        <p:spPr>
          <a:xfrm>
            <a:off x="690337" y="1954577"/>
            <a:ext cx="10982259" cy="338554"/>
          </a:xfrm>
          <a:prstGeom prst="rect">
            <a:avLst/>
          </a:prstGeom>
          <a:noFill/>
        </p:spPr>
        <p:txBody>
          <a:bodyPr wrap="square">
            <a:spAutoFit/>
          </a:bodyPr>
          <a:lstStyle/>
          <a:p>
            <a:r>
              <a:rPr lang="en-US" sz="1600" u="sng" dirty="0">
                <a:solidFill>
                  <a:srgbClr val="F6EECA"/>
                </a:solidFill>
              </a:rPr>
              <a:t>Monitor contamination in RAMPART</a:t>
            </a:r>
            <a:r>
              <a:rPr lang="en-US" sz="1600" dirty="0">
                <a:solidFill>
                  <a:srgbClr val="F6EECA"/>
                </a:solidFill>
              </a:rPr>
              <a:t>: Both Negatives from the same seq run (batch) </a:t>
            </a:r>
          </a:p>
        </p:txBody>
      </p:sp>
    </p:spTree>
    <p:extLst>
      <p:ext uri="{BB962C8B-B14F-4D97-AF65-F5344CB8AC3E}">
        <p14:creationId xmlns:p14="http://schemas.microsoft.com/office/powerpoint/2010/main" val="70767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27B0D923-4F90-9D48-37D7-EE0B7B9E04D6}"/>
              </a:ext>
            </a:extLst>
          </p:cNvPr>
          <p:cNvSpPr>
            <a:spLocks noGrp="1"/>
          </p:cNvSpPr>
          <p:nvPr>
            <p:ph type="title"/>
          </p:nvPr>
        </p:nvSpPr>
        <p:spPr>
          <a:xfrm>
            <a:off x="606489" y="49709"/>
            <a:ext cx="11439274" cy="613331"/>
          </a:xfrm>
        </p:spPr>
        <p:txBody>
          <a:bodyPr>
            <a:normAutofit/>
          </a:bodyPr>
          <a:lstStyle/>
          <a:p>
            <a:r>
              <a:rPr lang="en-US" sz="2400" u="sng" dirty="0">
                <a:solidFill>
                  <a:srgbClr val="F6EECA"/>
                </a:solidFill>
              </a:rPr>
              <a:t>Exercise: Do you proceed to assembly this run (batch)? Why?</a:t>
            </a:r>
            <a:endParaRPr lang="ru-RU" sz="2400" b="1" dirty="0">
              <a:solidFill>
                <a:srgbClr val="F6EECA"/>
              </a:solidFill>
            </a:endParaRPr>
          </a:p>
        </p:txBody>
      </p:sp>
      <p:sp>
        <p:nvSpPr>
          <p:cNvPr id="13" name="TextBox 12">
            <a:extLst>
              <a:ext uri="{FF2B5EF4-FFF2-40B4-BE49-F238E27FC236}">
                <a16:creationId xmlns:a16="http://schemas.microsoft.com/office/drawing/2014/main" id="{317D2B8C-7E00-315A-54E9-B67F49326381}"/>
              </a:ext>
            </a:extLst>
          </p:cNvPr>
          <p:cNvSpPr txBox="1"/>
          <p:nvPr/>
        </p:nvSpPr>
        <p:spPr>
          <a:xfrm>
            <a:off x="606489" y="663040"/>
            <a:ext cx="10683551" cy="830997"/>
          </a:xfrm>
          <a:prstGeom prst="rect">
            <a:avLst/>
          </a:prstGeom>
          <a:noFill/>
        </p:spPr>
        <p:txBody>
          <a:bodyPr wrap="square">
            <a:spAutoFit/>
          </a:bodyPr>
          <a:lstStyle/>
          <a:p>
            <a:r>
              <a:rPr lang="en-US" sz="1600" b="1" dirty="0">
                <a:solidFill>
                  <a:srgbClr val="F1605D"/>
                </a:solidFill>
              </a:rPr>
              <a:t>Threshold checkpoint for the mapped reads in the Neg Controls: </a:t>
            </a:r>
          </a:p>
          <a:p>
            <a:pPr marL="285750" indent="-285750">
              <a:buFont typeface="Wingdings" panose="05000000000000000000" pitchFamily="2" charset="2"/>
              <a:buChar char="Ø"/>
            </a:pPr>
            <a:r>
              <a:rPr lang="en-US" sz="1600" dirty="0">
                <a:solidFill>
                  <a:srgbClr val="F6EECA"/>
                </a:solidFill>
              </a:rPr>
              <a:t>No need to continue with the assemble if ≥100 mapped reads </a:t>
            </a:r>
          </a:p>
          <a:p>
            <a:pPr marL="285750" indent="-285750">
              <a:buFont typeface="Wingdings" panose="05000000000000000000" pitchFamily="2" charset="2"/>
              <a:buChar char="Ø"/>
            </a:pPr>
            <a:r>
              <a:rPr lang="en-US" sz="1600" dirty="0">
                <a:solidFill>
                  <a:srgbClr val="F6EECA"/>
                </a:solidFill>
              </a:rPr>
              <a:t>Proceed to assembly if &lt;20 mapped reads, or if 20-99 mapped reads but at &lt;20X depth coverage at all sites</a:t>
            </a:r>
            <a:endParaRPr lang="ru-RU" sz="1600" dirty="0">
              <a:solidFill>
                <a:srgbClr val="F6EECA"/>
              </a:solidFill>
            </a:endParaRPr>
          </a:p>
        </p:txBody>
      </p:sp>
      <p:sp>
        <p:nvSpPr>
          <p:cNvPr id="14" name="TextBox 13">
            <a:extLst>
              <a:ext uri="{FF2B5EF4-FFF2-40B4-BE49-F238E27FC236}">
                <a16:creationId xmlns:a16="http://schemas.microsoft.com/office/drawing/2014/main" id="{252C6AF1-92A3-E915-9D4C-62A43B061A3F}"/>
              </a:ext>
            </a:extLst>
          </p:cNvPr>
          <p:cNvSpPr txBox="1"/>
          <p:nvPr/>
        </p:nvSpPr>
        <p:spPr>
          <a:xfrm>
            <a:off x="543553" y="1610608"/>
            <a:ext cx="11104893" cy="338554"/>
          </a:xfrm>
          <a:prstGeom prst="rect">
            <a:avLst/>
          </a:prstGeom>
          <a:noFill/>
        </p:spPr>
        <p:txBody>
          <a:bodyPr wrap="square">
            <a:spAutoFit/>
          </a:bodyPr>
          <a:lstStyle/>
          <a:p>
            <a:r>
              <a:rPr lang="en-US" sz="1600" u="sng" dirty="0">
                <a:solidFill>
                  <a:srgbClr val="F6EECA"/>
                </a:solidFill>
              </a:rPr>
              <a:t>Monitor contamination in RAMPART</a:t>
            </a:r>
            <a:r>
              <a:rPr lang="en-US" sz="1600" dirty="0">
                <a:solidFill>
                  <a:srgbClr val="F6EECA"/>
                </a:solidFill>
              </a:rPr>
              <a:t>: Both Negatives from the same seq run (batch) </a:t>
            </a:r>
          </a:p>
        </p:txBody>
      </p:sp>
      <p:pic>
        <p:nvPicPr>
          <p:cNvPr id="4" name="Рисунок 3">
            <a:extLst>
              <a:ext uri="{FF2B5EF4-FFF2-40B4-BE49-F238E27FC236}">
                <a16:creationId xmlns:a16="http://schemas.microsoft.com/office/drawing/2014/main" id="{62E7D5DA-49EA-2F82-0663-6D5C77F7F825}"/>
              </a:ext>
            </a:extLst>
          </p:cNvPr>
          <p:cNvPicPr>
            <a:picLocks noChangeAspect="1"/>
          </p:cNvPicPr>
          <p:nvPr/>
        </p:nvPicPr>
        <p:blipFill>
          <a:blip r:embed="rId2"/>
          <a:stretch>
            <a:fillRect/>
          </a:stretch>
        </p:blipFill>
        <p:spPr>
          <a:xfrm>
            <a:off x="606489" y="1949162"/>
            <a:ext cx="11104893" cy="2347892"/>
          </a:xfrm>
          <a:prstGeom prst="rect">
            <a:avLst/>
          </a:prstGeom>
        </p:spPr>
      </p:pic>
      <p:pic>
        <p:nvPicPr>
          <p:cNvPr id="6" name="Рисунок 5">
            <a:extLst>
              <a:ext uri="{FF2B5EF4-FFF2-40B4-BE49-F238E27FC236}">
                <a16:creationId xmlns:a16="http://schemas.microsoft.com/office/drawing/2014/main" id="{F07AE78C-E52F-7B23-7EBD-B03F3307C528}"/>
              </a:ext>
            </a:extLst>
          </p:cNvPr>
          <p:cNvPicPr>
            <a:picLocks noChangeAspect="1"/>
          </p:cNvPicPr>
          <p:nvPr/>
        </p:nvPicPr>
        <p:blipFill>
          <a:blip r:embed="rId3"/>
          <a:stretch>
            <a:fillRect/>
          </a:stretch>
        </p:blipFill>
        <p:spPr>
          <a:xfrm>
            <a:off x="1002675" y="4348968"/>
            <a:ext cx="10287365" cy="2459323"/>
          </a:xfrm>
          <a:prstGeom prst="rect">
            <a:avLst/>
          </a:prstGeom>
        </p:spPr>
      </p:pic>
      <p:sp>
        <p:nvSpPr>
          <p:cNvPr id="15" name="TextBox 14">
            <a:extLst>
              <a:ext uri="{FF2B5EF4-FFF2-40B4-BE49-F238E27FC236}">
                <a16:creationId xmlns:a16="http://schemas.microsoft.com/office/drawing/2014/main" id="{E0E5D9E4-ED51-C1EE-E2D7-4327C65C70E4}"/>
              </a:ext>
            </a:extLst>
          </p:cNvPr>
          <p:cNvSpPr txBox="1"/>
          <p:nvPr/>
        </p:nvSpPr>
        <p:spPr>
          <a:xfrm>
            <a:off x="2171699" y="2615277"/>
            <a:ext cx="6116216" cy="338554"/>
          </a:xfrm>
          <a:prstGeom prst="rect">
            <a:avLst/>
          </a:prstGeom>
          <a:noFill/>
        </p:spPr>
        <p:txBody>
          <a:bodyPr wrap="square">
            <a:spAutoFit/>
          </a:bodyPr>
          <a:lstStyle/>
          <a:p>
            <a:r>
              <a:rPr lang="en-US" sz="1600" dirty="0">
                <a:solidFill>
                  <a:schemeClr val="bg1"/>
                </a:solidFill>
              </a:rPr>
              <a:t>104 reads mapped</a:t>
            </a:r>
            <a:endParaRPr lang="ru-RU" sz="1600" dirty="0">
              <a:solidFill>
                <a:schemeClr val="bg1"/>
              </a:solidFill>
            </a:endParaRPr>
          </a:p>
        </p:txBody>
      </p:sp>
      <p:sp>
        <p:nvSpPr>
          <p:cNvPr id="16" name="TextBox 15">
            <a:extLst>
              <a:ext uri="{FF2B5EF4-FFF2-40B4-BE49-F238E27FC236}">
                <a16:creationId xmlns:a16="http://schemas.microsoft.com/office/drawing/2014/main" id="{4FD0A5CF-EC83-4DA6-79DF-D6867C936FDA}"/>
              </a:ext>
            </a:extLst>
          </p:cNvPr>
          <p:cNvSpPr txBox="1"/>
          <p:nvPr/>
        </p:nvSpPr>
        <p:spPr>
          <a:xfrm>
            <a:off x="2386303" y="5078115"/>
            <a:ext cx="6116216" cy="338554"/>
          </a:xfrm>
          <a:prstGeom prst="rect">
            <a:avLst/>
          </a:prstGeom>
          <a:noFill/>
        </p:spPr>
        <p:txBody>
          <a:bodyPr wrap="square">
            <a:spAutoFit/>
          </a:bodyPr>
          <a:lstStyle/>
          <a:p>
            <a:r>
              <a:rPr lang="en-US" sz="1600" dirty="0">
                <a:solidFill>
                  <a:schemeClr val="bg1"/>
                </a:solidFill>
              </a:rPr>
              <a:t>2 reads mapped</a:t>
            </a:r>
            <a:endParaRPr lang="ru-RU" sz="1600" dirty="0">
              <a:solidFill>
                <a:schemeClr val="bg1"/>
              </a:solidFill>
            </a:endParaRPr>
          </a:p>
        </p:txBody>
      </p:sp>
    </p:spTree>
    <p:extLst>
      <p:ext uri="{BB962C8B-B14F-4D97-AF65-F5344CB8AC3E}">
        <p14:creationId xmlns:p14="http://schemas.microsoft.com/office/powerpoint/2010/main" val="131441345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1863</Words>
  <Application>Microsoft Office PowerPoint</Application>
  <PresentationFormat>Widescreen</PresentationFormat>
  <Paragraphs>251</Paragraphs>
  <Slides>27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HelveticaNeueLT</vt:lpstr>
      <vt:lpstr>HelveticaNow</vt:lpstr>
      <vt:lpstr>Wingdings</vt:lpstr>
      <vt:lpstr>Office Theme</vt:lpstr>
      <vt:lpstr>1_Office Theme</vt:lpstr>
      <vt:lpstr>Facing Troubles during Library Preparation and Sequencing Run</vt:lpstr>
      <vt:lpstr>Keep an eye out &amp; Troubleshooting What do we mean the sample was successfully sequenced?</vt:lpstr>
      <vt:lpstr>Keep an eye out &amp; Troubleshooting By what criteria do we expect samples to be successfully sequenced?</vt:lpstr>
      <vt:lpstr>Keep an eye out &amp; Troubleshooting Issues during library preparation:</vt:lpstr>
      <vt:lpstr>Keep an eye out &amp; Troubleshooting Issues during library preparation:</vt:lpstr>
      <vt:lpstr>PowerPoint Presentation</vt:lpstr>
      <vt:lpstr>Exercise: Do you proceed to assembly this run (batch)? Why?</vt:lpstr>
      <vt:lpstr>Exercise: Do you proceed to assembly this run (batch)? Why?</vt:lpstr>
      <vt:lpstr>Exercise: Do you proceed to assembly this run (batch)? Why?</vt:lpstr>
      <vt:lpstr>Exercise: Do you proceed to assembly this run (batch)? Why?</vt:lpstr>
      <vt:lpstr>Exercise: Do you proceed to assembly this run (batch)? Why?</vt:lpstr>
      <vt:lpstr>PowerPoint Presentation</vt:lpstr>
      <vt:lpstr>Keep an eye out &amp; Troubleshooting Issues during library preparation:</vt:lpstr>
      <vt:lpstr>Keep an eye out &amp; Troubleshooting Issues during the sequencing run:</vt:lpstr>
      <vt:lpstr>Keep an eye out &amp; Troubleshooting Issues during the sequencing run:</vt:lpstr>
      <vt:lpstr>Keep an eye out &amp; Troubleshooting Issues during the sequencing run:</vt:lpstr>
      <vt:lpstr>PowerPoint Presentation</vt:lpstr>
      <vt:lpstr>PowerPoint Presentation</vt:lpstr>
      <vt:lpstr>PowerPoint Presentation</vt:lpstr>
      <vt:lpstr>PowerPoint Presentation</vt:lpstr>
      <vt:lpstr>PowerPoint Presentation</vt:lpstr>
      <vt:lpstr>Keep an eye out &amp; Troubleshooting Issues during library preparation:</vt:lpstr>
      <vt:lpstr>PowerPoint Presentation</vt:lpstr>
      <vt:lpstr>PowerPoint Presentation</vt:lpstr>
      <vt:lpstr>Keep an Eye Out &amp; Troubleshooting Issues during library preparation:</vt:lpstr>
      <vt:lpstr>Sample quality – is crucial!!  Contamination – your main enemy!    Look sharp!!!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ARTIC nCoV-2019 sequencing protocol</dc:title>
  <dc:creator>Rhys Izuagbe</dc:creator>
  <cp:lastModifiedBy>Kess Rowe</cp:lastModifiedBy>
  <cp:revision>123</cp:revision>
  <dcterms:created xsi:type="dcterms:W3CDTF">2022-07-26T10:53:36Z</dcterms:created>
  <dcterms:modified xsi:type="dcterms:W3CDTF">2022-11-21T09:37:12Z</dcterms:modified>
</cp:coreProperties>
</file>